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281" r:id="rId3"/>
    <p:sldId id="277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8" r:id="rId12"/>
    <p:sldId id="286" r:id="rId13"/>
    <p:sldId id="287" r:id="rId14"/>
    <p:sldId id="272" r:id="rId15"/>
    <p:sldId id="289" r:id="rId16"/>
    <p:sldId id="290" r:id="rId17"/>
    <p:sldId id="291" r:id="rId18"/>
    <p:sldId id="292" r:id="rId19"/>
    <p:sldId id="258" r:id="rId20"/>
    <p:sldId id="259" r:id="rId21"/>
    <p:sldId id="260" r:id="rId22"/>
    <p:sldId id="293" r:id="rId23"/>
    <p:sldId id="261" r:id="rId24"/>
    <p:sldId id="262" r:id="rId25"/>
    <p:sldId id="269" r:id="rId26"/>
    <p:sldId id="295" r:id="rId27"/>
    <p:sldId id="29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17" autoAdjust="0"/>
  </p:normalViewPr>
  <p:slideViewPr>
    <p:cSldViewPr>
      <p:cViewPr>
        <p:scale>
          <a:sx n="77" d="100"/>
          <a:sy n="77" d="100"/>
        </p:scale>
        <p:origin x="-127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06D920A-E92F-46EC-9AB2-911046F12849}" type="datetimeFigureOut">
              <a:rPr lang="en-CA"/>
              <a:pPr>
                <a:defRPr/>
              </a:pPr>
              <a:t>24/01/2015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ED711A-31DD-4F9C-864A-553CE93857B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047F2-D8BF-4682-B76C-E4CADFD84A64}" type="slidenum">
              <a:rPr lang="en-CA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77F255-1118-4E0D-9624-DD9FA34024FF}" type="slidenum">
              <a:rPr lang="en-CA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05DCA5-7240-4E99-98C2-705761AAFA89}" type="slidenum">
              <a:rPr lang="en-CA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20C32E-DE45-4A1C-A0B6-FA247B9C28ED}" type="slidenum">
              <a:rPr lang="en-CA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700ED-DBFB-4634-9DFA-85CB39B1C103}" type="slidenum">
              <a:rPr lang="en-CA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C76A97-E532-4085-81AB-874E8319BF0C}" type="slidenum">
              <a:rPr lang="en-CA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6D0EF5-F201-4E35-AAEC-BFD007D86680}" type="slidenum">
              <a:rPr lang="en-CA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06B459-B30D-44A5-89BF-9FAEABC86459}" type="slidenum">
              <a:rPr lang="en-CA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E8253-06A8-4381-804B-2543E92F4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EA21-018E-493B-A012-0A18B9FA2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8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80F2-1029-4D76-A819-7F1B99EC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2A93-9363-4E25-8409-0507AF96A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EF3F-A142-43F0-9230-4AC7F9F57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A0C5-DAA4-4393-80F9-203DAEA49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CC6E-CA6F-412E-B1EE-603857D5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3C597-EED8-4738-8F12-69E01A64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7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B236-87A2-4327-B119-65A684110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68E0-3C5A-4C47-AD0F-BCD668832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4E13-1A77-413F-A828-269B9F1BB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4E77FC80-0CA9-4FFE-96B8-B0E750AA6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924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Unraveling the </a:t>
            </a:r>
            <a:r>
              <a:rPr lang="en-US" smtClean="0"/>
              <a:t>Essay Question</a:t>
            </a:r>
            <a:endParaRPr lang="en-US" dirty="0" smtClean="0"/>
          </a:p>
        </p:txBody>
      </p:sp>
      <p:pic>
        <p:nvPicPr>
          <p:cNvPr id="3076" name="Picture 6" descr="writing-multipl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517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4925"/>
            <a:ext cx="7158037" cy="1412875"/>
          </a:xfrm>
        </p:spPr>
        <p:txBody>
          <a:bodyPr/>
          <a:lstStyle/>
          <a:p>
            <a:r>
              <a:rPr lang="en-AU" dirty="0" smtClean="0"/>
              <a:t>Myth #8</a:t>
            </a:r>
            <a:endParaRPr lang="en-AU" dirty="0"/>
          </a:p>
        </p:txBody>
      </p:sp>
      <p:pic>
        <p:nvPicPr>
          <p:cNvPr id="7" name="Picture 2" descr="C:\Vanguard Scotland Files\iStock images PC\time_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32958"/>
            <a:ext cx="6976027" cy="4625041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81000" y="2133600"/>
            <a:ext cx="4841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You can’t write effectively under exam conditions…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4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r>
              <a:rPr lang="en-AU" dirty="0" smtClean="0"/>
              <a:t>You CAN improve!</a:t>
            </a:r>
            <a:endParaRPr lang="en-AU" dirty="0"/>
          </a:p>
        </p:txBody>
      </p:sp>
      <p:pic>
        <p:nvPicPr>
          <p:cNvPr id="4" name="Picture 2" descr="C:\Vanguard Scotland Files\iStock images PC\iStock_000000209153X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6904038" cy="517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83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I start?</a:t>
            </a:r>
            <a:endParaRPr lang="en-AU" dirty="0"/>
          </a:p>
        </p:txBody>
      </p:sp>
      <p:pic>
        <p:nvPicPr>
          <p:cNvPr id="4" name="Picture 2" descr="C:\Vanguard Scotland Files\iStock images PC\blue question mark iStock_00000391523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8001000" cy="624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7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Vanguard Scotland Files\iStock images PC\head with light bulb iStock_000003800299XSmall.jpg"/>
          <p:cNvPicPr>
            <a:picLocks noChangeAspect="1" noChangeArrowheads="1"/>
          </p:cNvPicPr>
          <p:nvPr/>
        </p:nvPicPr>
        <p:blipFill rotWithShape="1">
          <a:blip r:embed="rId2" cstate="print"/>
          <a:srcRect t="8115"/>
          <a:stretch/>
        </p:blipFill>
        <p:spPr bwMode="auto">
          <a:xfrm>
            <a:off x="-381000" y="1676803"/>
            <a:ext cx="5183134" cy="51811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76200"/>
            <a:ext cx="7450137" cy="1412875"/>
          </a:xfrm>
        </p:spPr>
        <p:txBody>
          <a:bodyPr/>
          <a:lstStyle/>
          <a:p>
            <a:r>
              <a:rPr lang="en-AU" dirty="0" smtClean="0"/>
              <a:t>Use </a:t>
            </a:r>
            <a:r>
              <a:rPr lang="en-AU" b="1" dirty="0" smtClean="0">
                <a:solidFill>
                  <a:srgbClr val="FF0000"/>
                </a:solidFill>
              </a:rPr>
              <a:t>today’s tips and advice</a:t>
            </a:r>
            <a:r>
              <a:rPr lang="en-AU" dirty="0" smtClean="0"/>
              <a:t>…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3429000"/>
            <a:ext cx="6019800" cy="321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dirty="0" smtClean="0"/>
              <a:t>… be persistent, ask questions and seek continual feedback from your teachers.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6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Know the TYPES of extended responses you may find in different subjects…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5029200"/>
            <a:ext cx="5638800" cy="16764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This is the </a:t>
            </a:r>
            <a:r>
              <a:rPr lang="en-US" i="1" dirty="0" smtClean="0"/>
              <a:t>text type</a:t>
            </a:r>
            <a:r>
              <a:rPr lang="en-US" dirty="0" smtClean="0"/>
              <a:t>. Not all extended responses are formal essays.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772400" cy="990600"/>
          </a:xfrm>
        </p:spPr>
        <p:txBody>
          <a:bodyPr/>
          <a:lstStyle/>
          <a:p>
            <a:r>
              <a:rPr lang="en-AU" b="1" i="1" dirty="0" smtClean="0"/>
              <a:t/>
            </a:r>
            <a:br>
              <a:rPr lang="en-AU" b="1" i="1" dirty="0" smtClean="0"/>
            </a:br>
            <a:r>
              <a:rPr lang="en-AU" b="1" i="1" dirty="0" smtClean="0"/>
              <a:t/>
            </a:r>
            <a:br>
              <a:rPr lang="en-AU" b="1" i="1" dirty="0" smtClean="0"/>
            </a:br>
            <a:r>
              <a:rPr lang="en-AU" b="1" i="1" dirty="0"/>
              <a:t/>
            </a:r>
            <a:br>
              <a:rPr lang="en-AU" b="1" i="1" dirty="0"/>
            </a:br>
            <a:r>
              <a:rPr lang="en-AU" sz="3200" b="1" i="1" dirty="0" smtClean="0"/>
              <a:t>“Miss, what's an extended response?"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8001000" cy="4114800"/>
          </a:xfrm>
        </p:spPr>
        <p:txBody>
          <a:bodyPr/>
          <a:lstStyle/>
          <a:p>
            <a:r>
              <a:rPr lang="en-AU" sz="2400" dirty="0"/>
              <a:t>E</a:t>
            </a:r>
            <a:r>
              <a:rPr lang="en-AU" sz="2400" dirty="0" smtClean="0"/>
              <a:t>xtended </a:t>
            </a:r>
            <a:r>
              <a:rPr lang="en-AU" sz="2400" dirty="0"/>
              <a:t>responses cover a </a:t>
            </a:r>
            <a:r>
              <a:rPr lang="en-AU" sz="2400" b="1" dirty="0"/>
              <a:t>number of text types </a:t>
            </a:r>
            <a:r>
              <a:rPr lang="en-AU" sz="2400" dirty="0"/>
              <a:t>(modes/mediums/forms). </a:t>
            </a:r>
            <a:r>
              <a:rPr lang="en-AU" sz="2400" dirty="0" smtClean="0"/>
              <a:t>You are </a:t>
            </a:r>
            <a:r>
              <a:rPr lang="en-AU" sz="2400" dirty="0"/>
              <a:t>required to </a:t>
            </a:r>
            <a:r>
              <a:rPr lang="en-AU" sz="2400" dirty="0" smtClean="0"/>
              <a:t>analyse and </a:t>
            </a:r>
            <a:r>
              <a:rPr lang="en-AU" sz="2400" dirty="0"/>
              <a:t>evaluate information and ideas to create </a:t>
            </a:r>
            <a:r>
              <a:rPr lang="en-AU" sz="2400" dirty="0" smtClean="0"/>
              <a:t>your own </a:t>
            </a:r>
            <a:r>
              <a:rPr lang="en-AU" sz="2400" dirty="0"/>
              <a:t>texts for a </a:t>
            </a:r>
            <a:r>
              <a:rPr lang="en-AU" sz="2400" b="1" dirty="0"/>
              <a:t>specific purpose and audience</a:t>
            </a:r>
            <a:r>
              <a:rPr lang="en-AU" sz="2400" dirty="0"/>
              <a:t>. </a:t>
            </a:r>
            <a:endParaRPr lang="en-AU" sz="2400" dirty="0" smtClean="0"/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400" dirty="0" smtClean="0"/>
              <a:t>This </a:t>
            </a:r>
            <a:r>
              <a:rPr lang="en-AU" sz="2400" dirty="0"/>
              <a:t>may involve </a:t>
            </a:r>
            <a:r>
              <a:rPr lang="en-AU" sz="2400" b="1" dirty="0">
                <a:solidFill>
                  <a:srgbClr val="FF0000"/>
                </a:solidFill>
              </a:rPr>
              <a:t>expressing and justifying a point of view</a:t>
            </a:r>
            <a:r>
              <a:rPr lang="en-AU" sz="2400" dirty="0"/>
              <a:t>, </a:t>
            </a:r>
            <a:r>
              <a:rPr lang="en-AU" sz="2400" b="1" dirty="0">
                <a:solidFill>
                  <a:srgbClr val="00B0F0"/>
                </a:solidFill>
              </a:rPr>
              <a:t>explaining and evaluating an issue</a:t>
            </a:r>
            <a:r>
              <a:rPr lang="en-AU" sz="2400" dirty="0"/>
              <a:t>, </a:t>
            </a:r>
            <a:r>
              <a:rPr lang="en-AU" sz="2400" b="1" dirty="0">
                <a:solidFill>
                  <a:srgbClr val="00B050"/>
                </a:solidFill>
              </a:rPr>
              <a:t>proposing a solution </a:t>
            </a:r>
            <a:r>
              <a:rPr lang="en-AU" sz="2400" dirty="0"/>
              <a:t>or </a:t>
            </a:r>
            <a:r>
              <a:rPr lang="en-AU" sz="2400" b="1" dirty="0">
                <a:solidFill>
                  <a:srgbClr val="7030A0"/>
                </a:solidFill>
              </a:rPr>
              <a:t>solving a problem in the creation of texts.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41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r>
              <a:rPr lang="en-AU" dirty="0" smtClean="0"/>
              <a:t>Types of Extended Responses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799" cy="4572000"/>
          </a:xfrm>
        </p:spPr>
        <p:txBody>
          <a:bodyPr/>
          <a:lstStyle/>
          <a:p>
            <a:pPr lvl="0"/>
            <a:r>
              <a:rPr lang="en-AU" sz="1300" b="1" dirty="0"/>
              <a:t>Expository </a:t>
            </a:r>
            <a:r>
              <a:rPr lang="en-AU" sz="1300" dirty="0"/>
              <a:t>texts explain, analyse or evaluate. An expository text describes objects, events or processes in an objective manner, presents or conveys an argument, states the solutions to a problem or explains a situation. The following are examples of expository texts: </a:t>
            </a:r>
          </a:p>
          <a:p>
            <a:pPr lvl="1"/>
            <a:r>
              <a:rPr lang="en-AU" sz="13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analytical exposition (formal essay</a:t>
            </a:r>
            <a:r>
              <a:rPr lang="en-AU" sz="13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) – THIS IS WHAT WE WILL LOOK AT TODAY.</a:t>
            </a:r>
            <a:endParaRPr lang="en-AU" sz="13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lvl="1"/>
            <a:r>
              <a:rPr lang="en-AU" sz="1300" dirty="0"/>
              <a:t>media analysis </a:t>
            </a:r>
          </a:p>
          <a:p>
            <a:pPr lvl="1"/>
            <a:r>
              <a:rPr lang="en-AU" sz="1300" dirty="0"/>
              <a:t>magazine article </a:t>
            </a:r>
          </a:p>
          <a:p>
            <a:pPr lvl="1"/>
            <a:r>
              <a:rPr lang="en-AU" sz="1300" dirty="0"/>
              <a:t>panel discussion </a:t>
            </a:r>
          </a:p>
          <a:p>
            <a:pPr lvl="1"/>
            <a:r>
              <a:rPr lang="en-AU" sz="1300" dirty="0"/>
              <a:t>seminar/speech/address</a:t>
            </a:r>
          </a:p>
          <a:p>
            <a:pPr lvl="1"/>
            <a:r>
              <a:rPr lang="en-AU" sz="1300" dirty="0"/>
              <a:t>argument/discussion/conversation</a:t>
            </a:r>
          </a:p>
          <a:p>
            <a:pPr marL="0" indent="0">
              <a:buNone/>
            </a:pPr>
            <a:endParaRPr lang="en-AU" sz="1300" dirty="0"/>
          </a:p>
          <a:p>
            <a:pPr lvl="0"/>
            <a:r>
              <a:rPr lang="en-AU" sz="1300" b="1" dirty="0"/>
              <a:t>Persuasive </a:t>
            </a:r>
            <a:r>
              <a:rPr lang="en-AU" sz="1300" dirty="0"/>
              <a:t>texts argue or persuade, to convince readers to accept particular perspectives or points of view. The following are examples of persuasive texts: </a:t>
            </a:r>
          </a:p>
          <a:p>
            <a:pPr lvl="1"/>
            <a:r>
              <a:rPr lang="en-AU" sz="1300" dirty="0"/>
              <a:t>feature article </a:t>
            </a:r>
          </a:p>
          <a:p>
            <a:pPr lvl="1"/>
            <a:r>
              <a:rPr lang="en-AU" sz="1300" dirty="0"/>
              <a:t>profile or column </a:t>
            </a:r>
          </a:p>
          <a:p>
            <a:pPr lvl="1"/>
            <a:r>
              <a:rPr lang="en-AU" sz="1300" dirty="0"/>
              <a:t>review </a:t>
            </a:r>
          </a:p>
          <a:p>
            <a:pPr lvl="1"/>
            <a:r>
              <a:rPr lang="en-AU" sz="1300" dirty="0"/>
              <a:t>interview </a:t>
            </a:r>
          </a:p>
          <a:p>
            <a:pPr lvl="1"/>
            <a:r>
              <a:rPr lang="en-AU" sz="1300" dirty="0"/>
              <a:t>p</a:t>
            </a:r>
            <a:r>
              <a:rPr lang="en-AU" sz="1300" dirty="0" smtClean="0"/>
              <a:t>ublic address (Australia Day or </a:t>
            </a:r>
            <a:r>
              <a:rPr lang="en-AU" sz="1300" dirty="0"/>
              <a:t>similar)</a:t>
            </a:r>
          </a:p>
          <a:p>
            <a:pPr lvl="1"/>
            <a:r>
              <a:rPr lang="en-AU" sz="1300" dirty="0"/>
              <a:t>discussion forum</a:t>
            </a:r>
          </a:p>
          <a:p>
            <a:pPr lvl="1"/>
            <a:r>
              <a:rPr lang="en-AU" sz="1300" dirty="0"/>
              <a:t>letter to the editor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r>
              <a:rPr lang="en-AU" dirty="0" smtClean="0"/>
              <a:t>Types of Extended Responses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799" cy="4572000"/>
          </a:xfrm>
        </p:spPr>
        <p:txBody>
          <a:bodyPr/>
          <a:lstStyle/>
          <a:p>
            <a:pPr lvl="0"/>
            <a:r>
              <a:rPr lang="en-AU" sz="1300" b="1" dirty="0"/>
              <a:t>Reflective </a:t>
            </a:r>
            <a:r>
              <a:rPr lang="en-AU" sz="1300" dirty="0"/>
              <a:t>texts ponder, muse or reflect on events and experiences. The following are examples of reflective texts: </a:t>
            </a:r>
          </a:p>
          <a:p>
            <a:pPr lvl="1"/>
            <a:r>
              <a:rPr lang="en-AU" sz="1300" dirty="0"/>
              <a:t>memoir </a:t>
            </a:r>
          </a:p>
          <a:p>
            <a:pPr lvl="1"/>
            <a:r>
              <a:rPr lang="en-AU" sz="1300" dirty="0"/>
              <a:t>personal narrative </a:t>
            </a:r>
          </a:p>
          <a:p>
            <a:pPr lvl="1"/>
            <a:r>
              <a:rPr lang="en-AU" sz="1300" dirty="0"/>
              <a:t>autobiography and biography </a:t>
            </a:r>
          </a:p>
          <a:p>
            <a:pPr lvl="1"/>
            <a:r>
              <a:rPr lang="en-AU" sz="1300" dirty="0"/>
              <a:t>obituary </a:t>
            </a:r>
          </a:p>
          <a:p>
            <a:pPr lvl="1"/>
            <a:r>
              <a:rPr lang="en-AU" sz="1300" dirty="0"/>
              <a:t>testimonial</a:t>
            </a:r>
          </a:p>
          <a:p>
            <a:pPr lvl="1"/>
            <a:r>
              <a:rPr lang="en-AU" sz="1300" dirty="0"/>
              <a:t>director’s notes</a:t>
            </a:r>
          </a:p>
          <a:p>
            <a:pPr lvl="1"/>
            <a:r>
              <a:rPr lang="en-AU" sz="1300" dirty="0"/>
              <a:t>personal letter/email</a:t>
            </a:r>
          </a:p>
          <a:p>
            <a:endParaRPr lang="en-AU" sz="1300" dirty="0"/>
          </a:p>
          <a:p>
            <a:pPr lvl="0"/>
            <a:r>
              <a:rPr lang="en-AU" sz="1300" b="1" dirty="0"/>
              <a:t>Imaginative </a:t>
            </a:r>
            <a:r>
              <a:rPr lang="en-AU" sz="1300" dirty="0"/>
              <a:t>texts use language in aesthetic and engaging ways to entertain, to move, to express and reinforce cultural identity. The following are examples of imaginative texts: </a:t>
            </a:r>
          </a:p>
          <a:p>
            <a:pPr lvl="1"/>
            <a:r>
              <a:rPr lang="en-AU" sz="1300" dirty="0"/>
              <a:t>poems </a:t>
            </a:r>
          </a:p>
          <a:p>
            <a:pPr lvl="1"/>
            <a:r>
              <a:rPr lang="en-AU" sz="1300" dirty="0"/>
              <a:t>short story </a:t>
            </a:r>
          </a:p>
          <a:p>
            <a:pPr lvl="1"/>
            <a:r>
              <a:rPr lang="en-AU" sz="1300" dirty="0"/>
              <a:t>drama script </a:t>
            </a:r>
          </a:p>
          <a:p>
            <a:pPr lvl="1"/>
            <a:r>
              <a:rPr lang="en-AU" sz="1300" dirty="0"/>
              <a:t>television or film script </a:t>
            </a:r>
          </a:p>
          <a:p>
            <a:pPr lvl="1"/>
            <a:r>
              <a:rPr lang="en-AU" sz="1300" dirty="0"/>
              <a:t>monologue </a:t>
            </a:r>
          </a:p>
          <a:p>
            <a:pPr lvl="1"/>
            <a:r>
              <a:rPr lang="en-AU" sz="1300" dirty="0"/>
              <a:t>dramatic recreation</a:t>
            </a:r>
          </a:p>
          <a:p>
            <a:pPr lvl="1"/>
            <a:r>
              <a:rPr lang="en-AU" sz="1300" dirty="0"/>
              <a:t>news report</a:t>
            </a:r>
          </a:p>
          <a:p>
            <a:pPr lvl="1"/>
            <a:r>
              <a:rPr lang="en-AU" sz="1300" dirty="0"/>
              <a:t>diary/journal </a:t>
            </a:r>
            <a:r>
              <a:rPr lang="en-AU" sz="1300" dirty="0" smtClean="0"/>
              <a:t>entry</a:t>
            </a:r>
            <a:endParaRPr lang="en-AU" sz="1300" dirty="0"/>
          </a:p>
        </p:txBody>
      </p:sp>
    </p:spTree>
    <p:extLst>
      <p:ext uri="{BB962C8B-B14F-4D97-AF65-F5344CB8AC3E}">
        <p14:creationId xmlns:p14="http://schemas.microsoft.com/office/powerpoint/2010/main" val="14084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yourenglishlessons.files.wordpress.com/2009/12/essay-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962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Formal Essay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10668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Let’s look more closely at composing a </a:t>
            </a:r>
            <a:r>
              <a:rPr lang="en-AU" b="1" dirty="0" smtClean="0">
                <a:solidFill>
                  <a:srgbClr val="7030A0"/>
                </a:solidFill>
              </a:rPr>
              <a:t>formal essay</a:t>
            </a:r>
            <a:r>
              <a:rPr lang="en-AU" dirty="0" smtClean="0"/>
              <a:t>.</a:t>
            </a:r>
          </a:p>
          <a:p>
            <a:pPr marL="0" indent="0" algn="r">
              <a:buNone/>
            </a:pPr>
            <a:endParaRPr lang="en-AU" dirty="0" smtClean="0"/>
          </a:p>
          <a:p>
            <a:pPr marL="0" indent="0" algn="r">
              <a:buNone/>
            </a:pPr>
            <a:endParaRPr lang="en-AU" dirty="0"/>
          </a:p>
          <a:p>
            <a:pPr marL="0" indent="0" algn="r">
              <a:buNone/>
            </a:pPr>
            <a:endParaRPr lang="en-AU" dirty="0" smtClean="0"/>
          </a:p>
          <a:p>
            <a:pPr marL="0" indent="0" algn="r">
              <a:buNone/>
            </a:pPr>
            <a:endParaRPr lang="en-AU" sz="2000" dirty="0" smtClean="0"/>
          </a:p>
          <a:p>
            <a:pPr marL="0" indent="0" algn="r">
              <a:buNone/>
            </a:pPr>
            <a:r>
              <a:rPr lang="en-AU" dirty="0" smtClean="0"/>
              <a:t>Yes, you need these skills for English – but they are also handy for </a:t>
            </a:r>
            <a:r>
              <a:rPr lang="en-AU" b="1" dirty="0" smtClean="0">
                <a:solidFill>
                  <a:srgbClr val="7030A0"/>
                </a:solidFill>
              </a:rPr>
              <a:t>any subject </a:t>
            </a:r>
            <a:r>
              <a:rPr lang="en-AU" dirty="0" smtClean="0"/>
              <a:t>which requires a formal written response.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36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essay struc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938" y="76200"/>
            <a:ext cx="4767262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58037" cy="1281113"/>
          </a:xfrm>
        </p:spPr>
        <p:txBody>
          <a:bodyPr/>
          <a:lstStyle/>
          <a:p>
            <a:pPr eaLnBrk="1" hangingPunct="1"/>
            <a:r>
              <a:rPr lang="en-US" dirty="0" smtClean="0"/>
              <a:t>Essay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63" y="0"/>
            <a:ext cx="7158037" cy="1412875"/>
          </a:xfrm>
        </p:spPr>
        <p:txBody>
          <a:bodyPr/>
          <a:lstStyle/>
          <a:p>
            <a:r>
              <a:rPr lang="en-AU" sz="3000" b="1" dirty="0" smtClean="0"/>
              <a:t>So you think you can’t write essays?</a:t>
            </a:r>
            <a:endParaRPr lang="en-AU" sz="3000" b="1" dirty="0"/>
          </a:p>
        </p:txBody>
      </p:sp>
      <p:pic>
        <p:nvPicPr>
          <p:cNvPr id="4" name="Picture 2" descr="C:\Vanguard Scotland Files\iStock images PC\head thinking iStock_000004037541XSmall.jpg"/>
          <p:cNvPicPr>
            <a:picLocks noChangeAspect="1" noChangeArrowheads="1"/>
          </p:cNvPicPr>
          <p:nvPr/>
        </p:nvPicPr>
        <p:blipFill rotWithShape="1">
          <a:blip r:embed="rId2" cstate="print"/>
          <a:srcRect t="35267"/>
          <a:stretch/>
        </p:blipFill>
        <p:spPr bwMode="auto">
          <a:xfrm>
            <a:off x="2214546" y="3805881"/>
            <a:ext cx="4731924" cy="3052119"/>
          </a:xfrm>
          <a:prstGeom prst="rect">
            <a:avLst/>
          </a:prstGeom>
          <a:noFill/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65708" y="2133600"/>
            <a:ext cx="8229600" cy="92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dirty="0" smtClean="0"/>
              <a:t>Let’s get past some myths...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2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pPr eaLnBrk="1" hangingPunct="1"/>
            <a:r>
              <a:rPr lang="en-US" dirty="0" smtClean="0"/>
              <a:t>The Essay - </a:t>
            </a:r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191000"/>
          </a:xfrm>
        </p:spPr>
        <p:txBody>
          <a:bodyPr/>
          <a:lstStyle/>
          <a:p>
            <a:pPr lvl="0"/>
            <a:r>
              <a:rPr lang="en-AU" sz="1800" dirty="0"/>
              <a:t>Your introduction is the first thing a marker reads. A good engaging introduction is a </a:t>
            </a:r>
            <a:r>
              <a:rPr lang="en-AU" sz="1800" b="1" dirty="0"/>
              <a:t>key</a:t>
            </a:r>
            <a:r>
              <a:rPr lang="en-AU" sz="1800" dirty="0"/>
              <a:t> element in all of your responses.</a:t>
            </a:r>
          </a:p>
          <a:p>
            <a:pPr lvl="0"/>
            <a:r>
              <a:rPr lang="en-AU" sz="1800" dirty="0"/>
              <a:t>Address the question – use </a:t>
            </a:r>
            <a:r>
              <a:rPr lang="en-AU" sz="1800" i="1" dirty="0"/>
              <a:t>language</a:t>
            </a:r>
            <a:r>
              <a:rPr lang="en-AU" sz="1800" dirty="0"/>
              <a:t> from the question (but don’t just repeat it!)</a:t>
            </a:r>
          </a:p>
          <a:p>
            <a:pPr lvl="0"/>
            <a:r>
              <a:rPr lang="en-AU" sz="1800" dirty="0"/>
              <a:t>Outline your text titles, composers and </a:t>
            </a:r>
            <a:r>
              <a:rPr lang="en-AU" sz="1800" dirty="0" smtClean="0"/>
              <a:t>forms (in English).</a:t>
            </a:r>
            <a:endParaRPr lang="en-AU" sz="1800" dirty="0"/>
          </a:p>
          <a:p>
            <a:pPr lvl="0"/>
            <a:r>
              <a:rPr lang="en-AU" sz="1800" dirty="0" smtClean="0"/>
              <a:t>Establish a THESIS – this is your main argument; your answer/ position in response to the essay question. </a:t>
            </a:r>
            <a:r>
              <a:rPr lang="en-AU" sz="1800" dirty="0"/>
              <a:t> </a:t>
            </a:r>
            <a:endParaRPr lang="en-AU" sz="1800" dirty="0" smtClean="0"/>
          </a:p>
          <a:p>
            <a:pPr lvl="0"/>
            <a:r>
              <a:rPr lang="en-AU" sz="1800" dirty="0" smtClean="0"/>
              <a:t>Your introduction should be around 4-6 lines in length. In exam conditions you should spend no longer than 5 minutes writing it. </a:t>
            </a:r>
          </a:p>
          <a:p>
            <a:pPr lvl="0"/>
            <a:r>
              <a:rPr lang="en-AU" sz="1800" smtClean="0"/>
              <a:t>Your introduction should </a:t>
            </a:r>
            <a:r>
              <a:rPr lang="en-AU" sz="1800" dirty="0" smtClean="0"/>
              <a:t>act as a PLAN for your response. It should help the marker understand exactly what you’ll be discussing in your essay.</a:t>
            </a:r>
          </a:p>
          <a:p>
            <a:pPr marL="0" lvl="0" indent="0">
              <a:buNone/>
            </a:pPr>
            <a:endParaRPr lang="en-AU" sz="1600" dirty="0"/>
          </a:p>
          <a:p>
            <a:pPr lvl="0"/>
            <a:r>
              <a:rPr lang="en-AU" sz="1800" b="1" dirty="0">
                <a:solidFill>
                  <a:srgbClr val="FF0000"/>
                </a:solidFill>
              </a:rPr>
              <a:t>Tip!</a:t>
            </a:r>
            <a:r>
              <a:rPr lang="en-AU" sz="1800" dirty="0">
                <a:solidFill>
                  <a:srgbClr val="FF0000"/>
                </a:solidFill>
              </a:rPr>
              <a:t> </a:t>
            </a:r>
            <a:r>
              <a:rPr lang="en-AU" sz="1800" dirty="0"/>
              <a:t>Break down your question. </a:t>
            </a:r>
            <a:r>
              <a:rPr lang="en-AU" sz="1800" b="1" i="1" dirty="0"/>
              <a:t>Circle and underline key words and verbs</a:t>
            </a:r>
            <a:r>
              <a:rPr lang="en-AU" sz="1800" dirty="0"/>
              <a:t>. Then, consider alternative words (synonyms) for the key words to use throughout your essay.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pPr eaLnBrk="1" hangingPunct="1"/>
            <a:r>
              <a:rPr lang="en-US" dirty="0" smtClean="0"/>
              <a:t>What is a Thesis Statement?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39621"/>
              </p:ext>
            </p:extLst>
          </p:nvPr>
        </p:nvGraphicFramePr>
        <p:xfrm>
          <a:off x="1147714" y="1847824"/>
          <a:ext cx="6929486" cy="3714776"/>
        </p:xfrm>
        <a:graphic>
          <a:graphicData uri="http://schemas.openxmlformats.org/drawingml/2006/table">
            <a:tbl>
              <a:tblPr/>
              <a:tblGrid>
                <a:gridCol w="3464743"/>
                <a:gridCol w="3464743"/>
              </a:tblGrid>
              <a:tr h="173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WHAT?</a:t>
                      </a:r>
                      <a:endParaRPr lang="en-CA" sz="7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concise, well-worded sentence that </a:t>
                      </a:r>
                      <a:r>
                        <a:rPr lang="en-US" sz="1600" dirty="0" err="1" smtClean="0">
                          <a:latin typeface="+mn-lt"/>
                          <a:ea typeface="Times New Roman"/>
                          <a:cs typeface="Arial"/>
                        </a:rPr>
                        <a:t>summarises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your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major </a:t>
                      </a:r>
                      <a:r>
                        <a:rPr lang="en-US" sz="1600" u="sng" dirty="0" smtClean="0">
                          <a:latin typeface="+mn-lt"/>
                          <a:ea typeface="Times New Roman"/>
                          <a:cs typeface="Arial"/>
                        </a:rPr>
                        <a:t>point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(your </a:t>
                      </a:r>
                      <a:r>
                        <a:rPr lang="en-US" sz="1600" u="sng" dirty="0">
                          <a:latin typeface="+mn-lt"/>
                          <a:ea typeface="Times New Roman"/>
                          <a:cs typeface="Arial"/>
                        </a:rPr>
                        <a:t>opinion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) of the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topic.</a:t>
                      </a:r>
                      <a:endParaRPr lang="en-CA" sz="16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WHY?</a:t>
                      </a:r>
                      <a:endParaRPr lang="en-CA" sz="7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It let’s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your reader know what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theory or ideas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you are trying to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prove.</a:t>
                      </a:r>
                      <a:endParaRPr lang="en-CA" sz="16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WHERE?</a:t>
                      </a:r>
                      <a:endParaRPr lang="en-CA" sz="7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If writing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Arial"/>
                        </a:rPr>
                        <a:t> a s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ingle intro paragraph</a:t>
                      </a:r>
                      <a:r>
                        <a:rPr lang="en-US" sz="1600" baseline="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Arial"/>
                        </a:rPr>
                        <a:t>it should be the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600" baseline="30000" dirty="0">
                          <a:latin typeface="+mn-lt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 or 2</a:t>
                      </a:r>
                      <a:r>
                        <a:rPr lang="en-US" sz="1600" baseline="30000" dirty="0">
                          <a:latin typeface="+mn-lt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sentence. It needs to be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Arial"/>
                        </a:rPr>
                        <a:t> the FOCUS of your introduction.</a:t>
                      </a:r>
                      <a:endParaRPr lang="en-US" sz="16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EXAMPLE</a:t>
                      </a:r>
                      <a:endParaRPr lang="en-CA" sz="7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dirty="0">
                          <a:latin typeface="+mn-lt"/>
                          <a:ea typeface="Times New Roman"/>
                          <a:cs typeface="Arial"/>
                        </a:rPr>
                        <a:t>Topic: Joy can be found in everyday life.)</a:t>
                      </a:r>
                      <a:endParaRPr lang="en-CA" sz="14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i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latin typeface="+mn-lt"/>
                          <a:ea typeface="Times New Roman"/>
                          <a:cs typeface="Arial"/>
                        </a:rPr>
                        <a:t>Although </a:t>
                      </a:r>
                      <a:r>
                        <a:rPr lang="en-US" sz="1600" b="1" i="1" dirty="0">
                          <a:latin typeface="+mn-lt"/>
                          <a:ea typeface="Times New Roman"/>
                          <a:cs typeface="Arial"/>
                        </a:rPr>
                        <a:t>his life had started with sorrow, Babe grew to love his place on the farm and his relationships with those around him</a:t>
                      </a:r>
                      <a:r>
                        <a:rPr lang="en-US" sz="1600" b="1" dirty="0"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  <a:endParaRPr lang="en-CA" sz="16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5769114"/>
            <a:ext cx="8858312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 thesis should answer the question, “If I had only one idea I wanted my reader to understand, what would it be?”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r>
              <a:rPr lang="en-AU" sz="3850" dirty="0" smtClean="0"/>
              <a:t>Examples of Thesis Statements</a:t>
            </a:r>
            <a:endParaRPr lang="en-AU" sz="3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/>
              <a:t>There are different levels of thesis statements. Take a look at the ones below, which all answer the question: </a:t>
            </a:r>
            <a:r>
              <a:rPr lang="en-CA" sz="1800" i="1" dirty="0" smtClean="0"/>
              <a:t>How is hope important in </a:t>
            </a:r>
            <a:r>
              <a:rPr lang="en-CA" sz="1800" i="1" u="sng" dirty="0" smtClean="0"/>
              <a:t>The Book Thief</a:t>
            </a:r>
            <a:r>
              <a:rPr lang="en-CA" sz="1800" i="1" dirty="0" smtClean="0"/>
              <a:t>?</a:t>
            </a:r>
          </a:p>
          <a:p>
            <a:pPr>
              <a:buNone/>
            </a:pPr>
            <a:r>
              <a:rPr lang="en-CA" sz="1800" dirty="0" smtClean="0"/>
              <a:t> </a:t>
            </a:r>
          </a:p>
          <a:p>
            <a:r>
              <a:rPr lang="en-CA" sz="1800" b="1" dirty="0" smtClean="0"/>
              <a:t>Simple and general: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Hope</a:t>
            </a:r>
            <a:r>
              <a:rPr lang="en-CA" sz="1800" dirty="0" smtClean="0">
                <a:solidFill>
                  <a:srgbClr val="FF0000"/>
                </a:solidFill>
                <a:latin typeface="Adobe Garamond Pro" pitchFamily="18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is important </a:t>
            </a:r>
            <a:r>
              <a:rPr lang="en-CA" sz="1800" dirty="0" smtClean="0">
                <a:latin typeface="Adobe Garamond Pro" pitchFamily="18" charset="0"/>
              </a:rPr>
              <a:t>in </a:t>
            </a:r>
            <a:r>
              <a:rPr lang="en-CA" sz="1800" u="sng" dirty="0" smtClean="0">
                <a:latin typeface="Adobe Garamond Pro" pitchFamily="18" charset="0"/>
              </a:rPr>
              <a:t>The Book Thief</a:t>
            </a:r>
            <a:r>
              <a:rPr lang="en-CA" sz="1800" dirty="0" smtClean="0">
                <a:latin typeface="Adobe Garamond Pro" pitchFamily="18" charset="0"/>
              </a:rPr>
              <a:t>.</a:t>
            </a:r>
          </a:p>
          <a:p>
            <a:endParaRPr lang="en-CA" sz="1200" dirty="0" smtClean="0"/>
          </a:p>
          <a:p>
            <a:r>
              <a:rPr lang="en-CA" sz="1800" b="1" dirty="0" smtClean="0"/>
              <a:t>More specific: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Hope is important to some characters </a:t>
            </a:r>
            <a:r>
              <a:rPr lang="en-CA" sz="1800" dirty="0" smtClean="0">
                <a:latin typeface="Adobe Garamond Pro" pitchFamily="18" charset="0"/>
              </a:rPr>
              <a:t>in </a:t>
            </a:r>
            <a:r>
              <a:rPr lang="en-CA" sz="1800" u="sng" dirty="0" smtClean="0">
                <a:latin typeface="Adobe Garamond Pro" pitchFamily="18" charset="0"/>
              </a:rPr>
              <a:t>The Book Thief</a:t>
            </a:r>
            <a:r>
              <a:rPr lang="en-CA" sz="1800" dirty="0" smtClean="0">
                <a:latin typeface="Adobe Garamond Pro" pitchFamily="18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because</a:t>
            </a:r>
            <a:r>
              <a:rPr lang="en-CA" sz="1800" dirty="0" smtClean="0">
                <a:solidFill>
                  <a:srgbClr val="FF0000"/>
                </a:solidFill>
                <a:latin typeface="Adobe Garamond Pro" pitchFamily="18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they need it to survive.</a:t>
            </a:r>
          </a:p>
          <a:p>
            <a:endParaRPr lang="en-CA" sz="1200" dirty="0" smtClean="0"/>
          </a:p>
          <a:p>
            <a:r>
              <a:rPr lang="en-CA" sz="1800" b="1" dirty="0" smtClean="0"/>
              <a:t>Specific and well-written</a:t>
            </a:r>
            <a:r>
              <a:rPr lang="en-CA" sz="1800" dirty="0" smtClean="0"/>
              <a:t>: </a:t>
            </a:r>
            <a:r>
              <a:rPr lang="en-CA" sz="1800" dirty="0" smtClean="0">
                <a:latin typeface="Adobe Garamond Pro" pitchFamily="18" charset="0"/>
              </a:rPr>
              <a:t>World War II was a desperate time for both Germans and Jews.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For many of the characters </a:t>
            </a:r>
            <a:r>
              <a:rPr lang="en-CA" sz="1800" dirty="0" smtClean="0">
                <a:latin typeface="Adobe Garamond Pro" pitchFamily="18" charset="0"/>
              </a:rPr>
              <a:t>in Markus </a:t>
            </a:r>
            <a:r>
              <a:rPr lang="en-CA" sz="1800" dirty="0" err="1" smtClean="0">
                <a:latin typeface="Adobe Garamond Pro" pitchFamily="18" charset="0"/>
              </a:rPr>
              <a:t>Zusak’s</a:t>
            </a:r>
            <a:r>
              <a:rPr lang="en-CA" sz="1800" dirty="0" smtClean="0">
                <a:latin typeface="Adobe Garamond Pro" pitchFamily="18" charset="0"/>
              </a:rPr>
              <a:t> </a:t>
            </a:r>
            <a:r>
              <a:rPr lang="en-CA" sz="1800" u="sng" dirty="0" smtClean="0">
                <a:latin typeface="Adobe Garamond Pro" pitchFamily="18" charset="0"/>
              </a:rPr>
              <a:t>The Book Thief</a:t>
            </a:r>
            <a:r>
              <a:rPr lang="en-CA" sz="1800" dirty="0" smtClean="0">
                <a:latin typeface="Adobe Garamond Pro" pitchFamily="18" charset="0"/>
              </a:rPr>
              <a:t>,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hope was the only thing that gave them the willpower to try to survive with the hope of creating a better life.</a:t>
            </a:r>
          </a:p>
          <a:p>
            <a:pPr marL="0" indent="0">
              <a:buNone/>
            </a:pPr>
            <a:endParaRPr lang="en-CA" sz="1200" dirty="0" smtClean="0"/>
          </a:p>
          <a:p>
            <a:r>
              <a:rPr lang="en-CA" sz="1800" b="1" dirty="0" smtClean="0"/>
              <a:t>Specific, stylish, and with some foreshadowing</a:t>
            </a:r>
            <a:r>
              <a:rPr lang="en-CA" sz="1800" dirty="0" smtClean="0"/>
              <a:t>: </a:t>
            </a:r>
            <a:r>
              <a:rPr lang="en-CA" sz="1800" dirty="0" smtClean="0">
                <a:latin typeface="Adobe Garamond Pro" pitchFamily="18" charset="0"/>
              </a:rPr>
              <a:t>In the desperate times of World War II,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hope was the only thing that gave many of the characters </a:t>
            </a:r>
            <a:r>
              <a:rPr lang="en-CA" sz="1800" dirty="0" smtClean="0">
                <a:latin typeface="Adobe Garamond Pro" pitchFamily="18" charset="0"/>
              </a:rPr>
              <a:t>in </a:t>
            </a:r>
            <a:r>
              <a:rPr lang="en-CA" sz="1800" u="sng" dirty="0" smtClean="0">
                <a:latin typeface="Adobe Garamond Pro" pitchFamily="18" charset="0"/>
              </a:rPr>
              <a:t>The Book Thief</a:t>
            </a:r>
            <a:r>
              <a:rPr lang="en-CA" sz="1800" dirty="0" smtClean="0">
                <a:latin typeface="Adobe Garamond Pro" pitchFamily="18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Adobe Garamond Pro" pitchFamily="18" charset="0"/>
              </a:rPr>
              <a:t>the willpower to survive with the desire to create a better life, filled with justice and equality.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61275" cy="4114800"/>
          </a:xfrm>
        </p:spPr>
        <p:txBody>
          <a:bodyPr/>
          <a:lstStyle/>
          <a:p>
            <a:r>
              <a:rPr lang="en-US" sz="2000" dirty="0" smtClean="0"/>
              <a:t>Write </a:t>
            </a:r>
            <a:r>
              <a:rPr lang="en-US" sz="2000" b="1" dirty="0" smtClean="0"/>
              <a:t>one</a:t>
            </a:r>
            <a:r>
              <a:rPr lang="en-US" sz="2000" dirty="0" smtClean="0"/>
              <a:t> paragraph for each main point/argument</a:t>
            </a:r>
            <a:r>
              <a:rPr lang="en-US" sz="2000" dirty="0"/>
              <a:t>.</a:t>
            </a:r>
            <a:r>
              <a:rPr lang="en-US" sz="2000" dirty="0" smtClean="0"/>
              <a:t> Use the I.E.E.L scaffold to elaborate on your point/argument.</a:t>
            </a:r>
          </a:p>
          <a:p>
            <a:pPr>
              <a:buNone/>
            </a:pPr>
            <a:endParaRPr lang="en-CA" sz="16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IDENTIFY</a:t>
            </a:r>
            <a:r>
              <a:rPr lang="en-US" sz="2000" dirty="0" smtClean="0"/>
              <a:t> your point/argument. This is your </a:t>
            </a:r>
            <a:r>
              <a:rPr lang="en-US" sz="2000" u="sng" dirty="0" smtClean="0"/>
              <a:t>topic sentence</a:t>
            </a:r>
            <a:r>
              <a:rPr lang="en-AU" sz="2000" dirty="0" smtClean="0"/>
              <a:t>.</a:t>
            </a:r>
            <a:endParaRPr lang="en-CA" sz="2000" dirty="0" smtClean="0"/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AU" sz="2000" dirty="0" smtClean="0"/>
              <a:t>Provide </a:t>
            </a:r>
            <a:r>
              <a:rPr lang="en-AU" sz="2000" b="1" dirty="0" smtClean="0">
                <a:solidFill>
                  <a:srgbClr val="FF0000"/>
                </a:solidFill>
              </a:rPr>
              <a:t>EXAMPLE/S </a:t>
            </a:r>
            <a:r>
              <a:rPr lang="en-US" sz="2000" dirty="0" smtClean="0"/>
              <a:t>as primary evidence to support your point,</a:t>
            </a:r>
            <a:r>
              <a:rPr lang="en-CA" sz="2000" dirty="0" smtClean="0"/>
              <a:t> </a:t>
            </a:r>
            <a:r>
              <a:rPr lang="en-US" sz="2000" dirty="0" smtClean="0"/>
              <a:t>integrated into your own sentence.</a:t>
            </a:r>
            <a:endParaRPr lang="en-CA" sz="2000" dirty="0" smtClean="0"/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2000" dirty="0" smtClean="0"/>
              <a:t>Include an </a:t>
            </a:r>
            <a:r>
              <a:rPr lang="en-US" sz="2000" b="1" dirty="0" smtClean="0">
                <a:solidFill>
                  <a:srgbClr val="FF0000"/>
                </a:solidFill>
              </a:rPr>
              <a:t>EXPLANATION </a:t>
            </a:r>
            <a:r>
              <a:rPr lang="en-US" sz="2000" dirty="0" smtClean="0">
                <a:solidFill>
                  <a:srgbClr val="000000"/>
                </a:solidFill>
              </a:rPr>
              <a:t>of </a:t>
            </a:r>
            <a:r>
              <a:rPr lang="en-US" sz="2000" i="1" dirty="0" smtClean="0">
                <a:solidFill>
                  <a:srgbClr val="000000"/>
                </a:solidFill>
              </a:rPr>
              <a:t>how</a:t>
            </a:r>
            <a:r>
              <a:rPr lang="en-US" sz="2000" dirty="0" smtClean="0">
                <a:solidFill>
                  <a:srgbClr val="000000"/>
                </a:solidFill>
              </a:rPr>
              <a:t> your example supports your point (</a:t>
            </a:r>
            <a:r>
              <a:rPr lang="en-US" sz="2000" b="1" dirty="0" smtClean="0">
                <a:solidFill>
                  <a:srgbClr val="FF0000"/>
                </a:solidFill>
              </a:rPr>
              <a:t>or discuss the EFFECTIVENESS</a:t>
            </a:r>
            <a:r>
              <a:rPr lang="en-CA" sz="2000" dirty="0" smtClean="0">
                <a:solidFill>
                  <a:srgbClr val="FF0000"/>
                </a:solidFill>
              </a:rPr>
              <a:t> </a:t>
            </a:r>
            <a:r>
              <a:rPr lang="en-CA" sz="2000" dirty="0" smtClean="0">
                <a:solidFill>
                  <a:srgbClr val="000000"/>
                </a:solidFill>
              </a:rPr>
              <a:t>of</a:t>
            </a:r>
            <a:r>
              <a:rPr lang="en-CA" sz="2000" dirty="0" smtClean="0">
                <a:solidFill>
                  <a:srgbClr val="FF0000"/>
                </a:solidFill>
              </a:rPr>
              <a:t> </a:t>
            </a:r>
            <a:r>
              <a:rPr lang="en-AU" sz="2000" dirty="0" smtClean="0"/>
              <a:t>a technique).</a:t>
            </a:r>
          </a:p>
          <a:p>
            <a:endParaRPr lang="en-AU" sz="1600" dirty="0" smtClean="0"/>
          </a:p>
          <a:p>
            <a:r>
              <a:rPr lang="en-AU" sz="2000" b="1" dirty="0" smtClean="0">
                <a:solidFill>
                  <a:srgbClr val="FF0000"/>
                </a:solidFill>
              </a:rPr>
              <a:t>LINK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dirty="0" smtClean="0"/>
              <a:t>your discussion back to the question (or to other ideas/texts if the question requires). </a:t>
            </a:r>
            <a:endParaRPr lang="en-CA" sz="2000" dirty="0" smtClean="0"/>
          </a:p>
          <a:p>
            <a:endParaRPr lang="en-US" sz="105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pPr eaLnBrk="1" hangingPunct="1"/>
            <a:r>
              <a:rPr lang="en-US" dirty="0" smtClean="0"/>
              <a:t>The Essay - </a:t>
            </a:r>
            <a:r>
              <a:rPr lang="en-US" b="1" dirty="0" smtClean="0">
                <a:solidFill>
                  <a:srgbClr val="FF0000"/>
                </a:solidFill>
              </a:rPr>
              <a:t>Body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Paragraphs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76200"/>
            <a:ext cx="7158037" cy="1412875"/>
          </a:xfrm>
        </p:spPr>
        <p:txBody>
          <a:bodyPr/>
          <a:lstStyle/>
          <a:p>
            <a:pPr eaLnBrk="1" hangingPunct="1"/>
            <a:r>
              <a:rPr lang="en-US" dirty="0" smtClean="0"/>
              <a:t>The Essay - </a:t>
            </a:r>
            <a:r>
              <a:rPr lang="en-US" b="1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77199" cy="4419600"/>
          </a:xfrm>
        </p:spPr>
        <p:txBody>
          <a:bodyPr/>
          <a:lstStyle/>
          <a:p>
            <a:pPr lvl="0"/>
            <a:r>
              <a:rPr lang="en-AU" sz="1800" dirty="0"/>
              <a:t>Re-state your </a:t>
            </a:r>
            <a:r>
              <a:rPr lang="en-AU" sz="1800" dirty="0" smtClean="0"/>
              <a:t>main position/thesis statement in </a:t>
            </a:r>
            <a:r>
              <a:rPr lang="en-AU" sz="1800" dirty="0"/>
              <a:t>which you address the question (</a:t>
            </a:r>
            <a:r>
              <a:rPr lang="en-AU" sz="1800" dirty="0" smtClean="0"/>
              <a:t>use </a:t>
            </a:r>
            <a:r>
              <a:rPr lang="en-AU" sz="1800" dirty="0"/>
              <a:t>language from the question</a:t>
            </a:r>
            <a:r>
              <a:rPr lang="en-AU" sz="1800" dirty="0" smtClean="0"/>
              <a:t>). But DON’T just repeat your introductory statement. For example:</a:t>
            </a:r>
          </a:p>
          <a:p>
            <a:pPr marL="0" lvl="0" indent="0">
              <a:buNone/>
            </a:pPr>
            <a:endParaRPr lang="en-AU" sz="1200" dirty="0" smtClean="0"/>
          </a:p>
          <a:p>
            <a:pPr lvl="1"/>
            <a:r>
              <a:rPr lang="en-CA" sz="1800" dirty="0" smtClean="0"/>
              <a:t>Original thesis: </a:t>
            </a:r>
            <a:r>
              <a:rPr lang="en-US" sz="1800" dirty="0" smtClean="0">
                <a:latin typeface="Adobe Garamond Pro" pitchFamily="18" charset="0"/>
              </a:rPr>
              <a:t>Violent movies exemplify and glorify what is wrong with our culture.</a:t>
            </a:r>
          </a:p>
          <a:p>
            <a:pPr lvl="1"/>
            <a:r>
              <a:rPr lang="en-US" sz="1800" dirty="0" smtClean="0"/>
              <a:t>Conclusion: </a:t>
            </a:r>
            <a:r>
              <a:rPr lang="en-US" sz="1800" dirty="0" smtClean="0">
                <a:latin typeface="Adobe Garamond Pro" pitchFamily="18" charset="0"/>
              </a:rPr>
              <a:t>The violence in society is reflected in the movies we view.</a:t>
            </a:r>
            <a:endParaRPr lang="en-CA" sz="1800" dirty="0" smtClean="0">
              <a:latin typeface="Adobe Garamond Pro" pitchFamily="18" charset="0"/>
            </a:endParaRPr>
          </a:p>
          <a:p>
            <a:pPr marL="0" lvl="0" indent="0">
              <a:buNone/>
            </a:pPr>
            <a:endParaRPr lang="en-AU" sz="1400" dirty="0"/>
          </a:p>
          <a:p>
            <a:pPr lvl="0"/>
            <a:r>
              <a:rPr lang="en-AU" sz="1800" dirty="0"/>
              <a:t>Mention your texts, composers and </a:t>
            </a:r>
            <a:r>
              <a:rPr lang="en-AU" sz="1800" dirty="0" smtClean="0"/>
              <a:t>forms (in English).</a:t>
            </a:r>
          </a:p>
          <a:p>
            <a:pPr marL="0" lvl="0" indent="0">
              <a:buNone/>
            </a:pPr>
            <a:endParaRPr lang="en-AU" sz="1200" dirty="0"/>
          </a:p>
          <a:p>
            <a:pPr lvl="0"/>
            <a:r>
              <a:rPr lang="en-AU" sz="1800" dirty="0"/>
              <a:t>Finish on a </a:t>
            </a:r>
            <a:r>
              <a:rPr lang="en-AU" sz="1800" b="1" dirty="0"/>
              <a:t>strong statement</a:t>
            </a:r>
            <a:r>
              <a:rPr lang="en-AU" sz="1800" dirty="0"/>
              <a:t> that </a:t>
            </a:r>
            <a:r>
              <a:rPr lang="en-AU" sz="1800" dirty="0" smtClean="0"/>
              <a:t>summarises your major ideas from the essay.</a:t>
            </a:r>
          </a:p>
          <a:p>
            <a:pPr marL="0" lvl="0" indent="0">
              <a:buNone/>
            </a:pPr>
            <a:endParaRPr lang="en-AU" sz="1600" dirty="0" smtClean="0"/>
          </a:p>
          <a:p>
            <a:pPr lvl="0"/>
            <a:r>
              <a:rPr lang="en-AU" sz="1800" b="1" dirty="0" smtClean="0">
                <a:solidFill>
                  <a:srgbClr val="FF0000"/>
                </a:solidFill>
              </a:rPr>
              <a:t>Tip! </a:t>
            </a:r>
            <a:r>
              <a:rPr lang="en-AU" sz="1800" dirty="0" smtClean="0"/>
              <a:t>Avoid saying “… in conclusion”. Your conclusion should be around 3-5 lines in length and should take around 3-5 minutes to write in exam conditions. Watch your time to ensure you write a conclusion.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Don’t be afraid of the word “</a:t>
            </a:r>
            <a:r>
              <a:rPr lang="en-US" dirty="0" smtClean="0">
                <a:solidFill>
                  <a:srgbClr val="FF0000"/>
                </a:solidFill>
              </a:rPr>
              <a:t>ESSAY</a:t>
            </a:r>
            <a:r>
              <a:rPr lang="en-US" dirty="0" smtClean="0"/>
              <a:t>”!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305800" cy="33528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000" dirty="0" smtClean="0"/>
              <a:t>If you use a scaffold and plan ahead an essay is simply a three step process – </a:t>
            </a:r>
            <a:r>
              <a:rPr lang="en-US" sz="3000" b="1" dirty="0" smtClean="0">
                <a:solidFill>
                  <a:srgbClr val="FF0000"/>
                </a:solidFill>
              </a:rPr>
              <a:t>Intro, Body and Conclusion.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000" dirty="0" smtClean="0"/>
              <a:t>Be sure to carefully edit your work and submit it early for feedback if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 Your Response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Decide whether you </a:t>
            </a:r>
            <a:r>
              <a:rPr lang="en-AU" i="1" dirty="0" smtClean="0"/>
              <a:t>agree or disagree </a:t>
            </a:r>
            <a:r>
              <a:rPr lang="en-AU" dirty="0" smtClean="0"/>
              <a:t>with the statement.</a:t>
            </a:r>
          </a:p>
          <a:p>
            <a:r>
              <a:rPr lang="en-AU" dirty="0" smtClean="0"/>
              <a:t>Come up with THREE points/arguments to support your decision.</a:t>
            </a:r>
          </a:p>
          <a:p>
            <a:r>
              <a:rPr lang="en-AU" dirty="0" smtClean="0"/>
              <a:t>Use this information to write a practice introduction (using the scaffold provided earlier).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55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Introduction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799" cy="4114800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As the state’s only selective performing arts school, Hunter School of the Performing Arts </a:t>
            </a:r>
            <a:r>
              <a:rPr lang="en-AU" sz="2000" b="1" dirty="0" smtClean="0">
                <a:solidFill>
                  <a:srgbClr val="0070C0"/>
                </a:solidFill>
              </a:rPr>
              <a:t>does provide</a:t>
            </a:r>
            <a:r>
              <a:rPr lang="en-AU" sz="2000" dirty="0" smtClean="0">
                <a:solidFill>
                  <a:srgbClr val="0070C0"/>
                </a:solidFill>
              </a:rPr>
              <a:t> a very unique setting to cater to the diversity of its students. </a:t>
            </a:r>
            <a:r>
              <a:rPr lang="en-AU" sz="2000" dirty="0" smtClean="0"/>
              <a:t>Students are provided with a range of challenging academic </a:t>
            </a:r>
            <a:r>
              <a:rPr lang="en-AU" sz="2000" b="1" dirty="0" smtClean="0">
                <a:solidFill>
                  <a:srgbClr val="FF0000"/>
                </a:solidFill>
              </a:rPr>
              <a:t>subject choices </a:t>
            </a:r>
            <a:r>
              <a:rPr lang="en-AU" sz="2000" dirty="0" smtClean="0"/>
              <a:t>and are given a range of </a:t>
            </a:r>
            <a:r>
              <a:rPr lang="en-AU" sz="2000" b="1" dirty="0" smtClean="0">
                <a:solidFill>
                  <a:srgbClr val="FF0000"/>
                </a:solidFill>
              </a:rPr>
              <a:t>support from staff </a:t>
            </a:r>
            <a:r>
              <a:rPr lang="en-AU" sz="2000" dirty="0" smtClean="0"/>
              <a:t>so that they can excel academically. Individuals are also provided with </a:t>
            </a:r>
            <a:r>
              <a:rPr lang="en-AU" sz="2000" b="1" dirty="0" smtClean="0">
                <a:solidFill>
                  <a:srgbClr val="FF0000"/>
                </a:solidFill>
              </a:rPr>
              <a:t>ongoing tuition and guidance </a:t>
            </a:r>
            <a:r>
              <a:rPr lang="en-AU" sz="2000" dirty="0" smtClean="0"/>
              <a:t>to foster success in areas of performing arts, leadership and sporting pursuits. 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937263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Thesis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4953000"/>
            <a:ext cx="15651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Addresses the Question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181600"/>
            <a:ext cx="213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THREE points to support thesis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62400" y="2209800"/>
            <a:ext cx="2057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019800" y="3048000"/>
            <a:ext cx="11430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438400" y="3733800"/>
            <a:ext cx="10668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905000" y="3962400"/>
            <a:ext cx="1524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895600" y="4267200"/>
            <a:ext cx="19050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68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533400"/>
            <a:ext cx="7158037" cy="900113"/>
          </a:xfrm>
        </p:spPr>
        <p:txBody>
          <a:bodyPr/>
          <a:lstStyle/>
          <a:p>
            <a:r>
              <a:rPr lang="en-AU" dirty="0" smtClean="0"/>
              <a:t>Myth #1</a:t>
            </a:r>
            <a:endParaRPr lang="en-AU" dirty="0"/>
          </a:p>
        </p:txBody>
      </p:sp>
      <p:pic>
        <p:nvPicPr>
          <p:cNvPr id="4" name="Picture 2" descr="C:\Vanguard Scotland Files\iStock images PC\brain_1_iStock_000005376277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92665"/>
            <a:ext cx="3929058" cy="391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743200"/>
            <a:ext cx="766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prstClr val="black"/>
                </a:solidFill>
              </a:rPr>
              <a:t>Writing essays is only for geniuses…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533400"/>
            <a:ext cx="7158037" cy="900113"/>
          </a:xfrm>
        </p:spPr>
        <p:txBody>
          <a:bodyPr/>
          <a:lstStyle/>
          <a:p>
            <a:r>
              <a:rPr lang="en-AU" dirty="0" smtClean="0"/>
              <a:t>Myth #2</a:t>
            </a:r>
            <a:endParaRPr lang="en-AU" dirty="0"/>
          </a:p>
        </p:txBody>
      </p:sp>
      <p:pic>
        <p:nvPicPr>
          <p:cNvPr id="4" name="Picture 2" descr="C:\Vanguard Scotland Files\iStock images PC\iStock_000007790664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71800"/>
            <a:ext cx="4214810" cy="421481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685800" y="2133600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dirty="0" smtClean="0"/>
              <a:t>Writing essays takes years of training…  </a:t>
            </a:r>
          </a:p>
        </p:txBody>
      </p:sp>
    </p:spTree>
    <p:extLst>
      <p:ext uri="{BB962C8B-B14F-4D97-AF65-F5344CB8AC3E}">
        <p14:creationId xmlns:p14="http://schemas.microsoft.com/office/powerpoint/2010/main" val="13411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Vanguard Scotland Files\iStock images PC\iStock_000010056970XSmall.jpg"/>
          <p:cNvPicPr>
            <a:picLocks noChangeAspect="1" noChangeArrowheads="1"/>
          </p:cNvPicPr>
          <p:nvPr/>
        </p:nvPicPr>
        <p:blipFill rotWithShape="1">
          <a:blip r:embed="rId2" cstate="print"/>
          <a:srcRect l="23523"/>
          <a:stretch/>
        </p:blipFill>
        <p:spPr bwMode="auto">
          <a:xfrm>
            <a:off x="3625480" y="1524000"/>
            <a:ext cx="612812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4925"/>
            <a:ext cx="7158037" cy="1412875"/>
          </a:xfrm>
        </p:spPr>
        <p:txBody>
          <a:bodyPr/>
          <a:lstStyle/>
          <a:p>
            <a:r>
              <a:rPr lang="en-AU" dirty="0" smtClean="0"/>
              <a:t>Myth #3</a:t>
            </a:r>
            <a:endParaRPr lang="en-AU" dirty="0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dirty="0" smtClean="0"/>
              <a:t>You can’t write 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when you’re scared 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or nervous...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4925"/>
            <a:ext cx="7158037" cy="1412875"/>
          </a:xfrm>
        </p:spPr>
        <p:txBody>
          <a:bodyPr/>
          <a:lstStyle/>
          <a:p>
            <a:r>
              <a:rPr lang="en-AU" dirty="0" smtClean="0"/>
              <a:t>Myth #4</a:t>
            </a:r>
            <a:endParaRPr lang="en-AU" dirty="0"/>
          </a:p>
        </p:txBody>
      </p:sp>
      <p:pic>
        <p:nvPicPr>
          <p:cNvPr id="4" name="Picture 2" descr="C:\Vanguard Scotland Files\iStock images PC\iStock_00000612965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528" y="1828800"/>
            <a:ext cx="5648671" cy="547146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33401" y="20574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dirty="0" smtClean="0"/>
              <a:t>You don’t know what to write...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Myth #5</a:t>
            </a:r>
            <a:endParaRPr lang="en-AU" dirty="0"/>
          </a:p>
        </p:txBody>
      </p:sp>
      <p:pic>
        <p:nvPicPr>
          <p:cNvPr id="4" name="Picture 2" descr="C:\Vanguard Scotland Files\iStock images PC\iStock_000007697102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0"/>
            <a:ext cx="6400800" cy="5322771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2133600"/>
            <a:ext cx="4537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dirty="0" smtClean="0"/>
              <a:t>You know </a:t>
            </a:r>
            <a:r>
              <a:rPr lang="en-GB" i="1" dirty="0" smtClean="0"/>
              <a:t>what</a:t>
            </a:r>
            <a:r>
              <a:rPr lang="en-GB" dirty="0" smtClean="0"/>
              <a:t> to say, 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but not </a:t>
            </a:r>
            <a:r>
              <a:rPr lang="en-GB" i="1" dirty="0" smtClean="0"/>
              <a:t>how</a:t>
            </a:r>
            <a:r>
              <a:rPr lang="en-GB" dirty="0" smtClean="0"/>
              <a:t> to say it...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4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533400"/>
            <a:ext cx="7158037" cy="900113"/>
          </a:xfrm>
        </p:spPr>
        <p:txBody>
          <a:bodyPr/>
          <a:lstStyle/>
          <a:p>
            <a:r>
              <a:rPr lang="en-AU" dirty="0" smtClean="0"/>
              <a:t>Myth #6</a:t>
            </a:r>
            <a:endParaRPr lang="en-AU" dirty="0"/>
          </a:p>
        </p:txBody>
      </p:sp>
      <p:pic>
        <p:nvPicPr>
          <p:cNvPr id="6" name="Picture 2" descr="C:\Vanguard Scotland Files\iStock images PC\redbutton)iStock_000004322683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551" y="1676400"/>
            <a:ext cx="3655450" cy="5257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1" y="1981200"/>
            <a:ext cx="7696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endParaRPr lang="en-GB" dirty="0" smtClean="0"/>
          </a:p>
          <a:p>
            <a:pPr>
              <a:buFont typeface="Wingdings" pitchFamily="2" charset="2"/>
              <a:buNone/>
            </a:pPr>
            <a:r>
              <a:rPr lang="en-GB" dirty="0" smtClean="0"/>
              <a:t>The words start, but then </a:t>
            </a:r>
            <a:r>
              <a:rPr lang="en-GB" dirty="0" smtClean="0">
                <a:solidFill>
                  <a:schemeClr val="bg1"/>
                </a:solidFill>
              </a:rPr>
              <a:t>STOP</a:t>
            </a:r>
            <a:r>
              <a:rPr lang="en-GB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n-GB" b="1" i="1" dirty="0" smtClean="0"/>
              <a:t>no</a:t>
            </a:r>
            <a:r>
              <a:rPr lang="en-GB" dirty="0" smtClean="0"/>
              <a:t> reason...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8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4925"/>
            <a:ext cx="7158037" cy="1412875"/>
          </a:xfrm>
        </p:spPr>
        <p:txBody>
          <a:bodyPr/>
          <a:lstStyle/>
          <a:p>
            <a:r>
              <a:rPr lang="en-AU" dirty="0" smtClean="0"/>
              <a:t>Myth #7</a:t>
            </a:r>
            <a:endParaRPr lang="en-AU" dirty="0"/>
          </a:p>
        </p:txBody>
      </p:sp>
      <p:pic>
        <p:nvPicPr>
          <p:cNvPr id="6" name="Picture 2" descr="C:\Vanguard Scotland Files\iStock images PC\iStock_000004690505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8019627" cy="4876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81000" y="1981200"/>
            <a:ext cx="76612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You think your English skills are too poor to write good essays...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5397</TotalTime>
  <Words>1204</Words>
  <Application>Microsoft Office PowerPoint</Application>
  <PresentationFormat>On-screen Show (4:3)</PresentationFormat>
  <Paragraphs>154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Axis</vt:lpstr>
      <vt:lpstr>Unraveling the Essay Question</vt:lpstr>
      <vt:lpstr>So you think you can’t write essays?</vt:lpstr>
      <vt:lpstr>Myth #1</vt:lpstr>
      <vt:lpstr>Myth #2</vt:lpstr>
      <vt:lpstr>Myth #3</vt:lpstr>
      <vt:lpstr>Myth #4</vt:lpstr>
      <vt:lpstr>Myth #5</vt:lpstr>
      <vt:lpstr>Myth #6</vt:lpstr>
      <vt:lpstr>Myth #7</vt:lpstr>
      <vt:lpstr>Myth #8</vt:lpstr>
      <vt:lpstr>You CAN improve!</vt:lpstr>
      <vt:lpstr>How do I start?</vt:lpstr>
      <vt:lpstr>Use today’s tips and advice…</vt:lpstr>
      <vt:lpstr>Know the TYPES of extended responses you may find in different subjects…</vt:lpstr>
      <vt:lpstr>   “Miss, what's an extended response?" </vt:lpstr>
      <vt:lpstr>Types of Extended Responses</vt:lpstr>
      <vt:lpstr>Types of Extended Responses</vt:lpstr>
      <vt:lpstr>The Formal Essay</vt:lpstr>
      <vt:lpstr>Essay Structure</vt:lpstr>
      <vt:lpstr>The Essay - Introduction</vt:lpstr>
      <vt:lpstr>What is a Thesis Statement?</vt:lpstr>
      <vt:lpstr>Examples of Thesis Statements</vt:lpstr>
      <vt:lpstr>The Essay - Body Paragraphs</vt:lpstr>
      <vt:lpstr>The Essay - Conclusion</vt:lpstr>
      <vt:lpstr>Don’t be afraid of the word “ESSAY”!</vt:lpstr>
      <vt:lpstr>Plan Your Response</vt:lpstr>
      <vt:lpstr>Sample Introduction</vt:lpstr>
    </vt:vector>
  </TitlesOfParts>
  <Company>HDSB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Gatsby</dc:title>
  <dc:creator>hdsb</dc:creator>
  <cp:lastModifiedBy>Krystal Bevin</cp:lastModifiedBy>
  <cp:revision>65</cp:revision>
  <dcterms:created xsi:type="dcterms:W3CDTF">2008-04-09T14:13:26Z</dcterms:created>
  <dcterms:modified xsi:type="dcterms:W3CDTF">2015-01-24T11:14:22Z</dcterms:modified>
</cp:coreProperties>
</file>