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59"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78" y="-4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AU"/>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GB"/>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GB"/>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1A329A42-2827-48AD-B513-72FE5951A4FB}" type="slidenum">
              <a:rPr lang="en-GB"/>
              <a:pPr>
                <a:defRPr/>
              </a:pPr>
              <a:t>‹#›</a:t>
            </a:fld>
            <a:endParaRPr lang="en-GB"/>
          </a:p>
        </p:txBody>
      </p:sp>
    </p:spTree>
    <p:extLst>
      <p:ext uri="{BB962C8B-B14F-4D97-AF65-F5344CB8AC3E}">
        <p14:creationId xmlns:p14="http://schemas.microsoft.com/office/powerpoint/2010/main" val="605698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4696E242-F6B3-48E4-B092-A0B5C5C5A700}" type="slidenum">
              <a:rPr lang="en-GB"/>
              <a:pPr>
                <a:defRPr/>
              </a:pPr>
              <a:t>‹#›</a:t>
            </a:fld>
            <a:endParaRPr lang="en-GB"/>
          </a:p>
        </p:txBody>
      </p:sp>
    </p:spTree>
    <p:extLst>
      <p:ext uri="{BB962C8B-B14F-4D97-AF65-F5344CB8AC3E}">
        <p14:creationId xmlns:p14="http://schemas.microsoft.com/office/powerpoint/2010/main" val="734757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3CF6576A-4AB3-43B4-88E2-77B7B3FA9BBD}" type="slidenum">
              <a:rPr lang="en-GB"/>
              <a:pPr>
                <a:defRPr/>
              </a:pPr>
              <a:t>‹#›</a:t>
            </a:fld>
            <a:endParaRPr lang="en-GB"/>
          </a:p>
        </p:txBody>
      </p:sp>
    </p:spTree>
    <p:extLst>
      <p:ext uri="{BB962C8B-B14F-4D97-AF65-F5344CB8AC3E}">
        <p14:creationId xmlns:p14="http://schemas.microsoft.com/office/powerpoint/2010/main" val="538903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35785018-601F-406C-AC3E-DFD45272AB7A}" type="slidenum">
              <a:rPr lang="en-GB"/>
              <a:pPr>
                <a:defRPr/>
              </a:pPr>
              <a:t>‹#›</a:t>
            </a:fld>
            <a:endParaRPr lang="en-GB"/>
          </a:p>
        </p:txBody>
      </p:sp>
    </p:spTree>
    <p:extLst>
      <p:ext uri="{BB962C8B-B14F-4D97-AF65-F5344CB8AC3E}">
        <p14:creationId xmlns:p14="http://schemas.microsoft.com/office/powerpoint/2010/main" val="3706591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endParaRPr lang="en-GB"/>
          </a:p>
        </p:txBody>
      </p:sp>
      <p:sp>
        <p:nvSpPr>
          <p:cNvPr id="8" name="Slide Number Placeholder 5"/>
          <p:cNvSpPr>
            <a:spLocks noGrp="1"/>
          </p:cNvSpPr>
          <p:nvPr>
            <p:ph type="sldNum" sz="quarter" idx="12"/>
          </p:nvPr>
        </p:nvSpPr>
        <p:spPr/>
        <p:txBody>
          <a:bodyPr/>
          <a:lstStyle>
            <a:lvl1pPr>
              <a:defRPr/>
            </a:lvl1pPr>
            <a:extLst/>
          </a:lstStyle>
          <a:p>
            <a:pPr>
              <a:defRPr/>
            </a:pPr>
            <a:fld id="{48EC2EE8-B54B-4EF0-AD8B-6E2EADB12BE6}" type="slidenum">
              <a:rPr lang="en-GB"/>
              <a:pPr>
                <a:defRPr/>
              </a:pPr>
              <a:t>‹#›</a:t>
            </a:fld>
            <a:endParaRPr lang="en-GB"/>
          </a:p>
        </p:txBody>
      </p:sp>
    </p:spTree>
    <p:extLst>
      <p:ext uri="{BB962C8B-B14F-4D97-AF65-F5344CB8AC3E}">
        <p14:creationId xmlns:p14="http://schemas.microsoft.com/office/powerpoint/2010/main" val="35126404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7ABC8EF2-1516-42D3-B9AC-6B475B983AB2}" type="slidenum">
              <a:rPr lang="en-GB"/>
              <a:pPr>
                <a:defRPr/>
              </a:pPr>
              <a:t>‹#›</a:t>
            </a:fld>
            <a:endParaRPr lang="en-GB"/>
          </a:p>
        </p:txBody>
      </p:sp>
    </p:spTree>
    <p:extLst>
      <p:ext uri="{BB962C8B-B14F-4D97-AF65-F5344CB8AC3E}">
        <p14:creationId xmlns:p14="http://schemas.microsoft.com/office/powerpoint/2010/main" val="85912116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endParaRPr lang="en-GB"/>
          </a:p>
        </p:txBody>
      </p:sp>
      <p:sp>
        <p:nvSpPr>
          <p:cNvPr id="9" name="Slide Number Placeholder 8"/>
          <p:cNvSpPr>
            <a:spLocks noGrp="1"/>
          </p:cNvSpPr>
          <p:nvPr>
            <p:ph type="sldNum" sz="quarter" idx="12"/>
          </p:nvPr>
        </p:nvSpPr>
        <p:spPr/>
        <p:txBody>
          <a:bodyPr/>
          <a:lstStyle>
            <a:lvl1pPr>
              <a:defRPr/>
            </a:lvl1pPr>
            <a:extLst/>
          </a:lstStyle>
          <a:p>
            <a:pPr>
              <a:defRPr/>
            </a:pPr>
            <a:fld id="{88BCDCAE-505A-42C2-804B-B9F2EA6BCDCC}" type="slidenum">
              <a:rPr lang="en-GB"/>
              <a:pPr>
                <a:defRPr/>
              </a:pPr>
              <a:t>‹#›</a:t>
            </a:fld>
            <a:endParaRPr lang="en-GB"/>
          </a:p>
        </p:txBody>
      </p:sp>
    </p:spTree>
    <p:extLst>
      <p:ext uri="{BB962C8B-B14F-4D97-AF65-F5344CB8AC3E}">
        <p14:creationId xmlns:p14="http://schemas.microsoft.com/office/powerpoint/2010/main" val="365560245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endParaRPr lang="en-GB"/>
          </a:p>
        </p:txBody>
      </p:sp>
      <p:sp>
        <p:nvSpPr>
          <p:cNvPr id="5" name="Slide Number Placeholder 4"/>
          <p:cNvSpPr>
            <a:spLocks noGrp="1"/>
          </p:cNvSpPr>
          <p:nvPr>
            <p:ph type="sldNum" sz="quarter" idx="12"/>
          </p:nvPr>
        </p:nvSpPr>
        <p:spPr/>
        <p:txBody>
          <a:bodyPr/>
          <a:lstStyle>
            <a:lvl1pPr>
              <a:defRPr/>
            </a:lvl1pPr>
            <a:extLst/>
          </a:lstStyle>
          <a:p>
            <a:pPr>
              <a:defRPr/>
            </a:pPr>
            <a:fld id="{51208486-E5C8-4B24-81BE-CC8C3560F5C5}" type="slidenum">
              <a:rPr lang="en-GB"/>
              <a:pPr>
                <a:defRPr/>
              </a:pPr>
              <a:t>‹#›</a:t>
            </a:fld>
            <a:endParaRPr lang="en-GB"/>
          </a:p>
        </p:txBody>
      </p:sp>
    </p:spTree>
    <p:extLst>
      <p:ext uri="{BB962C8B-B14F-4D97-AF65-F5344CB8AC3E}">
        <p14:creationId xmlns:p14="http://schemas.microsoft.com/office/powerpoint/2010/main" val="158852915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54CF142A-55C9-436C-9998-C2FD6B4298BC}" type="slidenum">
              <a:rPr lang="en-GB"/>
              <a:pPr>
                <a:defRPr/>
              </a:pPr>
              <a:t>‹#›</a:t>
            </a:fld>
            <a:endParaRPr lang="en-GB"/>
          </a:p>
        </p:txBody>
      </p:sp>
    </p:spTree>
    <p:extLst>
      <p:ext uri="{BB962C8B-B14F-4D97-AF65-F5344CB8AC3E}">
        <p14:creationId xmlns:p14="http://schemas.microsoft.com/office/powerpoint/2010/main" val="999213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9FACD26E-0CFD-481D-BAA1-FC56A842F85A}" type="slidenum">
              <a:rPr lang="en-GB"/>
              <a:pPr>
                <a:defRPr/>
              </a:pPr>
              <a:t>‹#›</a:t>
            </a:fld>
            <a:endParaRPr lang="en-GB"/>
          </a:p>
        </p:txBody>
      </p:sp>
    </p:spTree>
    <p:extLst>
      <p:ext uri="{BB962C8B-B14F-4D97-AF65-F5344CB8AC3E}">
        <p14:creationId xmlns:p14="http://schemas.microsoft.com/office/powerpoint/2010/main" val="360770945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AU"/>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GB"/>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B5E5B109-5121-48D1-A37C-881B44A835E8}" type="slidenum">
              <a:rPr lang="en-GB"/>
              <a:pPr>
                <a:defRPr/>
              </a:pPr>
              <a:t>‹#›</a:t>
            </a:fld>
            <a:endParaRPr lang="en-GB"/>
          </a:p>
        </p:txBody>
      </p:sp>
    </p:spTree>
    <p:extLst>
      <p:ext uri="{BB962C8B-B14F-4D97-AF65-F5344CB8AC3E}">
        <p14:creationId xmlns:p14="http://schemas.microsoft.com/office/powerpoint/2010/main" val="341849032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AU"/>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GB"/>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5B9A0597-87FF-4BCF-A9C5-73455A37492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20" r:id="rId1"/>
    <p:sldLayoutId id="2147483716" r:id="rId2"/>
    <p:sldLayoutId id="2147483721" r:id="rId3"/>
    <p:sldLayoutId id="2147483722" r:id="rId4"/>
    <p:sldLayoutId id="2147483723" r:id="rId5"/>
    <p:sldLayoutId id="2147483724" r:id="rId6"/>
    <p:sldLayoutId id="2147483717" r:id="rId7"/>
    <p:sldLayoutId id="2147483725" r:id="rId8"/>
    <p:sldLayoutId id="2147483726" r:id="rId9"/>
    <p:sldLayoutId id="2147483718" r:id="rId10"/>
    <p:sldLayoutId id="2147483719"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fontAlgn="auto">
              <a:spcAft>
                <a:spcPts val="0"/>
              </a:spcAft>
              <a:defRPr/>
            </a:pPr>
            <a:r>
              <a:rPr lang="en-GB" dirty="0" smtClean="0"/>
              <a:t>Writing to Describe</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68313" y="188913"/>
            <a:ext cx="8229600" cy="6264275"/>
          </a:xfrm>
        </p:spPr>
        <p:txBody>
          <a:bodyPr/>
          <a:lstStyle/>
          <a:p>
            <a:r>
              <a:rPr lang="en-GB" altLang="en-US" sz="2800" b="1" u="sng" smtClean="0"/>
              <a:t>Personification</a:t>
            </a:r>
            <a:r>
              <a:rPr lang="en-GB" altLang="en-US" sz="2800" smtClean="0"/>
              <a:t> is another way to bring descriptive writing imaginatively into life, by giving inanimate objects human feelings and movements. For example:</a:t>
            </a:r>
          </a:p>
          <a:p>
            <a:pPr>
              <a:buFont typeface="Wingdings" pitchFamily="2" charset="2"/>
              <a:buNone/>
            </a:pPr>
            <a:endParaRPr lang="en-GB" altLang="en-US" sz="2800" smtClean="0"/>
          </a:p>
          <a:p>
            <a:r>
              <a:rPr lang="en-GB" altLang="en-US" sz="2800" smtClean="0">
                <a:solidFill>
                  <a:srgbClr val="FF0000"/>
                </a:solidFill>
              </a:rPr>
              <a:t>In a dusty corner of the room there are heaps of ancient magazines</a:t>
            </a:r>
          </a:p>
          <a:p>
            <a:pPr>
              <a:buFont typeface="Wingdings" pitchFamily="2" charset="2"/>
              <a:buNone/>
            </a:pPr>
            <a:endParaRPr lang="en-GB" altLang="en-US" sz="2800" smtClean="0">
              <a:solidFill>
                <a:srgbClr val="FF0000"/>
              </a:solidFill>
              <a:latin typeface="Bradley Hand ITC" pitchFamily="66" charset="0"/>
            </a:endParaRPr>
          </a:p>
          <a:p>
            <a:r>
              <a:rPr lang="en-GB" altLang="en-US" sz="2800" smtClean="0"/>
              <a:t>Could become:</a:t>
            </a:r>
          </a:p>
          <a:p>
            <a:pPr>
              <a:buFont typeface="Wingdings" pitchFamily="2" charset="2"/>
              <a:buNone/>
            </a:pPr>
            <a:endParaRPr lang="en-GB" altLang="en-US" sz="2800" smtClean="0"/>
          </a:p>
          <a:p>
            <a:r>
              <a:rPr lang="en-GB" altLang="en-US" sz="2800" smtClean="0">
                <a:solidFill>
                  <a:srgbClr val="FF9900"/>
                </a:solidFill>
              </a:rPr>
              <a:t>Ashamed, heaps of ancient magazines hide themselves, creeping forlornly</a:t>
            </a:r>
            <a:r>
              <a:rPr lang="en-GB" altLang="en-US" sz="2800" smtClean="0"/>
              <a:t> </a:t>
            </a:r>
            <a:r>
              <a:rPr lang="en-GB" altLang="en-US" sz="2800" smtClean="0">
                <a:solidFill>
                  <a:srgbClr val="FF0000"/>
                </a:solidFill>
              </a:rPr>
              <a:t>into a dusty, forgotten corner of the room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179388" y="981075"/>
            <a:ext cx="3097212" cy="2447925"/>
          </a:xfrm>
          <a:ln>
            <a:solidFill>
              <a:schemeClr val="tx1"/>
            </a:solidFill>
            <a:miter lim="800000"/>
            <a:headEnd/>
            <a:tailEnd/>
          </a:ln>
        </p:spPr>
        <p:txBody>
          <a:bodyPr/>
          <a:lstStyle/>
          <a:p>
            <a:r>
              <a:rPr lang="en-GB" altLang="en-US" sz="2000" b="1" dirty="0" smtClean="0">
                <a:latin typeface="Tahoma" panose="020B0604030504040204" pitchFamily="34" charset="0"/>
                <a:ea typeface="Tahoma" panose="020B0604030504040204" pitchFamily="34" charset="0"/>
                <a:cs typeface="Tahoma" panose="020B0604030504040204" pitchFamily="34" charset="0"/>
              </a:rPr>
              <a:t>Use of the senses</a:t>
            </a:r>
          </a:p>
        </p:txBody>
      </p:sp>
      <p:sp>
        <p:nvSpPr>
          <p:cNvPr id="17410" name="Rectangle 2"/>
          <p:cNvSpPr>
            <a:spLocks noGrp="1" noChangeArrowheads="1"/>
          </p:cNvSpPr>
          <p:nvPr>
            <p:ph type="title"/>
          </p:nvPr>
        </p:nvSpPr>
        <p:spPr>
          <a:xfrm>
            <a:off x="468313" y="0"/>
            <a:ext cx="8229600" cy="765175"/>
          </a:xfrm>
        </p:spPr>
        <p:txBody>
          <a:bodyPr/>
          <a:lstStyle/>
          <a:p>
            <a:pPr fontAlgn="auto">
              <a:spcAft>
                <a:spcPts val="0"/>
              </a:spcAft>
              <a:defRPr/>
            </a:pPr>
            <a:r>
              <a:rPr lang="en-GB"/>
              <a:t>Plan your writing</a:t>
            </a:r>
          </a:p>
        </p:txBody>
      </p:sp>
      <p:sp>
        <p:nvSpPr>
          <p:cNvPr id="17412" name="Rectangle 4"/>
          <p:cNvSpPr>
            <a:spLocks noChangeArrowheads="1"/>
          </p:cNvSpPr>
          <p:nvPr/>
        </p:nvSpPr>
        <p:spPr bwMode="auto">
          <a:xfrm>
            <a:off x="3492500" y="981075"/>
            <a:ext cx="3095625" cy="2447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65000"/>
              <a:buFont typeface="Wingdings" pitchFamily="2" charset="2"/>
              <a:buChar char="n"/>
              <a:defRPr/>
            </a:pPr>
            <a:r>
              <a:rPr lang="en-GB" sz="2000">
                <a:effectLst>
                  <a:outerShdw blurRad="38100" dist="38100" dir="2700000" algn="tl">
                    <a:srgbClr val="000000"/>
                  </a:outerShdw>
                </a:effectLst>
              </a:rPr>
              <a:t>Powerful verbs</a:t>
            </a:r>
          </a:p>
        </p:txBody>
      </p:sp>
      <p:sp>
        <p:nvSpPr>
          <p:cNvPr id="17413" name="Rectangle 5"/>
          <p:cNvSpPr>
            <a:spLocks noChangeArrowheads="1"/>
          </p:cNvSpPr>
          <p:nvPr/>
        </p:nvSpPr>
        <p:spPr bwMode="auto">
          <a:xfrm>
            <a:off x="179388" y="3644900"/>
            <a:ext cx="3095625" cy="2736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65000"/>
              <a:buFont typeface="Wingdings" pitchFamily="2" charset="2"/>
              <a:buChar char="n"/>
              <a:defRPr/>
            </a:pPr>
            <a:r>
              <a:rPr lang="en-GB" sz="2000" dirty="0">
                <a:effectLst>
                  <a:outerShdw blurRad="38100" dist="38100" dir="2700000" algn="tl">
                    <a:srgbClr val="000000"/>
                  </a:outerShdw>
                </a:effectLst>
              </a:rPr>
              <a:t>Adverbs and adjectives</a:t>
            </a:r>
          </a:p>
        </p:txBody>
      </p:sp>
      <p:sp>
        <p:nvSpPr>
          <p:cNvPr id="17414" name="Rectangle 6"/>
          <p:cNvSpPr>
            <a:spLocks noChangeArrowheads="1"/>
          </p:cNvSpPr>
          <p:nvPr/>
        </p:nvSpPr>
        <p:spPr bwMode="auto">
          <a:xfrm>
            <a:off x="3492500" y="3644900"/>
            <a:ext cx="3095625" cy="2736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65000"/>
              <a:buFont typeface="Wingdings" pitchFamily="2" charset="2"/>
              <a:buChar char="n"/>
              <a:defRPr/>
            </a:pPr>
            <a:r>
              <a:rPr lang="en-GB" sz="2000">
                <a:effectLst>
                  <a:outerShdw blurRad="38100" dist="38100" dir="2700000" algn="tl">
                    <a:srgbClr val="000000"/>
                  </a:outerShdw>
                </a:effectLst>
              </a:rPr>
              <a:t>Figurative language</a:t>
            </a:r>
          </a:p>
        </p:txBody>
      </p:sp>
      <p:sp>
        <p:nvSpPr>
          <p:cNvPr id="17415" name="Rectangle 7"/>
          <p:cNvSpPr>
            <a:spLocks noChangeArrowheads="1"/>
          </p:cNvSpPr>
          <p:nvPr/>
        </p:nvSpPr>
        <p:spPr bwMode="auto">
          <a:xfrm>
            <a:off x="6659563" y="981075"/>
            <a:ext cx="2339975" cy="5400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65000"/>
              <a:buFont typeface="Wingdings" pitchFamily="2" charset="2"/>
              <a:buChar char="n"/>
              <a:defRPr/>
            </a:pPr>
            <a:r>
              <a:rPr lang="en-GB" sz="2000">
                <a:effectLst>
                  <a:outerShdw blurRad="38100" dist="38100" dir="2700000" algn="tl">
                    <a:srgbClr val="000000"/>
                  </a:outerShdw>
                </a:effectLst>
              </a:rPr>
              <a:t>Different sentence types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68313" y="1125538"/>
            <a:ext cx="8229600" cy="4968875"/>
          </a:xfrm>
        </p:spPr>
        <p:txBody>
          <a:bodyPr>
            <a:normAutofit lnSpcReduction="10000"/>
          </a:bodyPr>
          <a:lstStyle/>
          <a:p>
            <a:pPr marL="365760" indent="-256032" fontAlgn="auto">
              <a:lnSpc>
                <a:spcPct val="90000"/>
              </a:lnSpc>
              <a:spcAft>
                <a:spcPts val="0"/>
              </a:spcAft>
              <a:buFont typeface="Wingdings 3"/>
              <a:buChar char=""/>
              <a:defRPr/>
            </a:pPr>
            <a:r>
              <a:rPr lang="en-GB" sz="2800" dirty="0"/>
              <a:t>One of the things an examiner is looking for in your writing is a variety of sentences, especially to help create effect.</a:t>
            </a:r>
          </a:p>
          <a:p>
            <a:pPr marL="365760" indent="-256032" fontAlgn="auto">
              <a:lnSpc>
                <a:spcPct val="90000"/>
              </a:lnSpc>
              <a:spcAft>
                <a:spcPts val="0"/>
              </a:spcAft>
              <a:buFont typeface="Wingdings" pitchFamily="2" charset="2"/>
              <a:buNone/>
              <a:defRPr/>
            </a:pPr>
            <a:endParaRPr lang="en-GB" sz="2800" dirty="0"/>
          </a:p>
          <a:p>
            <a:pPr marL="365760" indent="-256032" fontAlgn="auto">
              <a:lnSpc>
                <a:spcPct val="90000"/>
              </a:lnSpc>
              <a:spcAft>
                <a:spcPts val="0"/>
              </a:spcAft>
              <a:buFont typeface="Wingdings 3"/>
              <a:buChar char=""/>
              <a:defRPr/>
            </a:pPr>
            <a:r>
              <a:rPr lang="en-GB" sz="2800" dirty="0"/>
              <a:t>What is the effect of a series of short sentences:</a:t>
            </a:r>
          </a:p>
          <a:p>
            <a:pPr marL="621792" lvl="1" fontAlgn="auto">
              <a:lnSpc>
                <a:spcPct val="90000"/>
              </a:lnSpc>
              <a:spcBef>
                <a:spcPts val="324"/>
              </a:spcBef>
              <a:spcAft>
                <a:spcPts val="0"/>
              </a:spcAft>
              <a:buFont typeface="Verdana"/>
              <a:buChar char="◦"/>
              <a:defRPr/>
            </a:pPr>
            <a:r>
              <a:rPr lang="en-GB" sz="2400" dirty="0">
                <a:solidFill>
                  <a:srgbClr val="FF0000"/>
                </a:solidFill>
              </a:rPr>
              <a:t>He stopped. Looked around. Silence! This is wrong.</a:t>
            </a:r>
          </a:p>
          <a:p>
            <a:pPr marL="621792" lvl="1" fontAlgn="auto">
              <a:lnSpc>
                <a:spcPct val="90000"/>
              </a:lnSpc>
              <a:spcBef>
                <a:spcPts val="324"/>
              </a:spcBef>
              <a:spcAft>
                <a:spcPts val="0"/>
              </a:spcAft>
              <a:buFont typeface="Wingdings" pitchFamily="2" charset="2"/>
              <a:buNone/>
              <a:defRPr/>
            </a:pPr>
            <a:endParaRPr lang="en-GB" sz="2400" dirty="0"/>
          </a:p>
          <a:p>
            <a:pPr marL="365760" indent="-256032" fontAlgn="auto">
              <a:lnSpc>
                <a:spcPct val="90000"/>
              </a:lnSpc>
              <a:spcAft>
                <a:spcPts val="0"/>
              </a:spcAft>
              <a:buFont typeface="Wingdings 3"/>
              <a:buChar char=""/>
              <a:defRPr/>
            </a:pPr>
            <a:r>
              <a:rPr lang="en-GB" sz="2800" dirty="0"/>
              <a:t>What is the effect of a long sentence:</a:t>
            </a:r>
          </a:p>
          <a:p>
            <a:pPr marL="621792" lvl="1" fontAlgn="auto">
              <a:lnSpc>
                <a:spcPct val="90000"/>
              </a:lnSpc>
              <a:spcBef>
                <a:spcPts val="324"/>
              </a:spcBef>
              <a:spcAft>
                <a:spcPts val="0"/>
              </a:spcAft>
              <a:buFont typeface="Verdana"/>
              <a:buChar char="◦"/>
              <a:defRPr/>
            </a:pPr>
            <a:r>
              <a:rPr lang="en-GB" sz="2400" dirty="0">
                <a:solidFill>
                  <a:srgbClr val="FF0000"/>
                </a:solidFill>
              </a:rPr>
              <a:t>They walked through the wood, all around were flowers of every colour; it was like being surrounded by a giant rainbow, everything shone in the crisp, golden sunlight.</a:t>
            </a:r>
          </a:p>
        </p:txBody>
      </p:sp>
      <p:sp>
        <p:nvSpPr>
          <p:cNvPr id="8194" name="Rectangle 2"/>
          <p:cNvSpPr>
            <a:spLocks noGrp="1" noChangeArrowheads="1"/>
          </p:cNvSpPr>
          <p:nvPr>
            <p:ph type="title"/>
          </p:nvPr>
        </p:nvSpPr>
        <p:spPr>
          <a:xfrm>
            <a:off x="468313" y="0"/>
            <a:ext cx="8229600" cy="1371600"/>
          </a:xfrm>
        </p:spPr>
        <p:txBody>
          <a:bodyPr/>
          <a:lstStyle/>
          <a:p>
            <a:pPr fontAlgn="auto">
              <a:spcAft>
                <a:spcPts val="0"/>
              </a:spcAft>
              <a:defRPr/>
            </a:pPr>
            <a:r>
              <a:rPr lang="en-GB"/>
              <a:t>Thinking about your structure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68313" y="1412875"/>
            <a:ext cx="8229600" cy="4824413"/>
          </a:xfrm>
        </p:spPr>
        <p:txBody>
          <a:bodyPr/>
          <a:lstStyle/>
          <a:p>
            <a:pPr>
              <a:lnSpc>
                <a:spcPct val="90000"/>
              </a:lnSpc>
            </a:pPr>
            <a:r>
              <a:rPr lang="en-GB" altLang="en-US" sz="2800" smtClean="0"/>
              <a:t>You must use your sentences to create effect just as you use your vocabulary. You must think carefully about when and why you use a particular sentence.</a:t>
            </a:r>
          </a:p>
          <a:p>
            <a:pPr>
              <a:lnSpc>
                <a:spcPct val="90000"/>
              </a:lnSpc>
            </a:pPr>
            <a:endParaRPr lang="en-GB" altLang="en-US" sz="2800" smtClean="0"/>
          </a:p>
          <a:p>
            <a:pPr>
              <a:lnSpc>
                <a:spcPct val="90000"/>
              </a:lnSpc>
            </a:pPr>
            <a:r>
              <a:rPr lang="en-GB" altLang="en-US" sz="2800" smtClean="0"/>
              <a:t>Now think about your descriptive writing. What kind of atmosphere do you want to create? Spooky, tense, exciting, humorous?</a:t>
            </a:r>
          </a:p>
          <a:p>
            <a:pPr>
              <a:lnSpc>
                <a:spcPct val="90000"/>
              </a:lnSpc>
            </a:pPr>
            <a:endParaRPr lang="en-GB" altLang="en-US" sz="2800" smtClean="0"/>
          </a:p>
          <a:p>
            <a:pPr>
              <a:lnSpc>
                <a:spcPct val="90000"/>
              </a:lnSpc>
            </a:pPr>
            <a:r>
              <a:rPr lang="en-GB" altLang="en-US" sz="2800" smtClean="0"/>
              <a:t>What kinds of sentences will help you create this?</a:t>
            </a:r>
          </a:p>
        </p:txBody>
      </p:sp>
      <p:sp>
        <p:nvSpPr>
          <p:cNvPr id="9218" name="Rectangle 2"/>
          <p:cNvSpPr>
            <a:spLocks noGrp="1" noChangeArrowheads="1"/>
          </p:cNvSpPr>
          <p:nvPr>
            <p:ph type="title"/>
          </p:nvPr>
        </p:nvSpPr>
        <p:spPr>
          <a:xfrm>
            <a:off x="468313" y="188913"/>
            <a:ext cx="8229600" cy="1371600"/>
          </a:xfrm>
        </p:spPr>
        <p:txBody>
          <a:bodyPr/>
          <a:lstStyle/>
          <a:p>
            <a:pPr fontAlgn="auto">
              <a:spcAft>
                <a:spcPts val="0"/>
              </a:spcAft>
              <a:defRPr/>
            </a:pPr>
            <a:r>
              <a:rPr lang="en-GB"/>
              <a:t>Thinking about structure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p:txBody>
          <a:bodyPr/>
          <a:lstStyle/>
          <a:p>
            <a:r>
              <a:rPr lang="en-GB" altLang="en-US" smtClean="0"/>
              <a:t>Read through the example answer to this writing task. Highlight where they have used sentence structure to create a particular effect. Make a note of what you think the effect is.</a:t>
            </a:r>
          </a:p>
        </p:txBody>
      </p:sp>
      <p:sp>
        <p:nvSpPr>
          <p:cNvPr id="10242" name="Rectangle 2"/>
          <p:cNvSpPr>
            <a:spLocks noGrp="1" noChangeArrowheads="1"/>
          </p:cNvSpPr>
          <p:nvPr>
            <p:ph type="title"/>
          </p:nvPr>
        </p:nvSpPr>
        <p:spPr/>
        <p:txBody>
          <a:bodyPr/>
          <a:lstStyle/>
          <a:p>
            <a:pPr fontAlgn="auto">
              <a:spcAft>
                <a:spcPts val="0"/>
              </a:spcAft>
              <a:defRPr/>
            </a:pPr>
            <a:r>
              <a:rPr lang="en-GB"/>
              <a:t>Thinking about structure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68313" y="476250"/>
            <a:ext cx="8229600" cy="5762625"/>
          </a:xfrm>
        </p:spPr>
        <p:txBody>
          <a:bodyPr/>
          <a:lstStyle/>
          <a:p>
            <a:pPr>
              <a:buFont typeface="Wingdings" pitchFamily="2" charset="2"/>
              <a:buNone/>
            </a:pPr>
            <a:r>
              <a:rPr lang="en-GB" altLang="en-US" smtClean="0"/>
              <a:t>	Alone in the corner of classroom the teacher slumps down into his chair, breathing a heavy sigh of relief. He sits staring around at the mess and chaos left by thirty boys and girls who have just run noisily and happily out of the school building at the end of the day. Who would have thought that eight-years-old could be so untidy? The weary teacher loosens his tie and begins the job of gathering his papers together from his desk.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p:txBody>
          <a:bodyPr/>
          <a:lstStyle/>
          <a:p>
            <a:pPr>
              <a:lnSpc>
                <a:spcPct val="90000"/>
              </a:lnSpc>
            </a:pPr>
            <a:r>
              <a:rPr lang="en-GB" altLang="en-US" smtClean="0"/>
              <a:t>One of the best and easiest ways to improve your writing is to think about the way you start you sentences.</a:t>
            </a:r>
          </a:p>
          <a:p>
            <a:pPr>
              <a:lnSpc>
                <a:spcPct val="90000"/>
              </a:lnSpc>
              <a:buFont typeface="Wingdings" pitchFamily="2" charset="2"/>
              <a:buNone/>
            </a:pPr>
            <a:endParaRPr lang="en-GB" altLang="en-US" smtClean="0"/>
          </a:p>
          <a:p>
            <a:pPr>
              <a:lnSpc>
                <a:spcPct val="90000"/>
              </a:lnSpc>
            </a:pPr>
            <a:r>
              <a:rPr lang="en-GB" altLang="en-US" smtClean="0"/>
              <a:t>Re-read the third paragraph and highlight the start of each sentence. What do you notice about the words used to start each sentence?</a:t>
            </a:r>
          </a:p>
        </p:txBody>
      </p:sp>
      <p:sp>
        <p:nvSpPr>
          <p:cNvPr id="12290" name="Rectangle 2"/>
          <p:cNvSpPr>
            <a:spLocks noGrp="1" noChangeArrowheads="1"/>
          </p:cNvSpPr>
          <p:nvPr>
            <p:ph type="title"/>
          </p:nvPr>
        </p:nvSpPr>
        <p:spPr/>
        <p:txBody>
          <a:bodyPr/>
          <a:lstStyle/>
          <a:p>
            <a:pPr fontAlgn="auto">
              <a:spcAft>
                <a:spcPts val="0"/>
              </a:spcAft>
              <a:defRPr/>
            </a:pPr>
            <a:r>
              <a:rPr lang="en-GB"/>
              <a:t>Thinking about structure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57200" y="404813"/>
            <a:ext cx="8229600" cy="5691187"/>
          </a:xfrm>
        </p:spPr>
        <p:txBody>
          <a:bodyPr>
            <a:normAutofit lnSpcReduction="10000"/>
          </a:bodyPr>
          <a:lstStyle/>
          <a:p>
            <a:pPr marL="365760" indent="-256032" fontAlgn="auto">
              <a:lnSpc>
                <a:spcPct val="90000"/>
              </a:lnSpc>
              <a:spcAft>
                <a:spcPts val="0"/>
              </a:spcAft>
              <a:buFont typeface="Wingdings" pitchFamily="2" charset="2"/>
              <a:buNone/>
              <a:defRPr/>
            </a:pPr>
            <a:r>
              <a:rPr lang="en-GB" sz="2800"/>
              <a:t>	</a:t>
            </a:r>
            <a:r>
              <a:rPr lang="en-GB" sz="2800">
                <a:solidFill>
                  <a:srgbClr val="FF9900"/>
                </a:solidFill>
              </a:rPr>
              <a:t>Looking</a:t>
            </a:r>
            <a:r>
              <a:rPr lang="en-GB" sz="2800"/>
              <a:t> down, he sees bits of broken biros lying on the floor of the classroom, carelessly stamped on by tiny feet. </a:t>
            </a:r>
            <a:r>
              <a:rPr lang="en-GB" sz="2800">
                <a:solidFill>
                  <a:srgbClr val="FF9900"/>
                </a:solidFill>
              </a:rPr>
              <a:t>Crumpled</a:t>
            </a:r>
            <a:r>
              <a:rPr lang="en-GB" sz="2800"/>
              <a:t> balls of paper like snowballs; the product of a paper fight by the looks of it. “</a:t>
            </a:r>
            <a:r>
              <a:rPr lang="en-GB" sz="2800">
                <a:solidFill>
                  <a:srgbClr val="FF9900"/>
                </a:solidFill>
              </a:rPr>
              <a:t>How</a:t>
            </a:r>
            <a:r>
              <a:rPr lang="en-GB" sz="2800"/>
              <a:t> difficult is it to put the rubbish in the bin?” he thinks to himself; but looking around he sees that the bin is already overflowing with litter. </a:t>
            </a:r>
            <a:r>
              <a:rPr lang="en-GB" sz="2800">
                <a:solidFill>
                  <a:srgbClr val="FF9900"/>
                </a:solidFill>
              </a:rPr>
              <a:t>Under</a:t>
            </a:r>
            <a:r>
              <a:rPr lang="en-GB" sz="2800"/>
              <a:t> one desk there is a tiny pile of sweet wrappers, where two of the pupils had obviously been munching on Starbursts during the lessons. </a:t>
            </a:r>
            <a:r>
              <a:rPr lang="en-GB" sz="2800">
                <a:solidFill>
                  <a:srgbClr val="FF9900"/>
                </a:solidFill>
              </a:rPr>
              <a:t>The</a:t>
            </a:r>
            <a:r>
              <a:rPr lang="en-GB" sz="2800"/>
              <a:t> floor is covered in tiny round pieces of confetti; where some child was careless with the hole punch and all the circles of paper had fallen out.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457200" y="333375"/>
            <a:ext cx="8229600" cy="5762625"/>
          </a:xfrm>
        </p:spPr>
        <p:txBody>
          <a:bodyPr>
            <a:normAutofit/>
          </a:bodyPr>
          <a:lstStyle/>
          <a:p>
            <a:pPr marL="365760" indent="-256032" fontAlgn="auto">
              <a:spcAft>
                <a:spcPts val="0"/>
              </a:spcAft>
              <a:buFont typeface="Wingdings 3"/>
              <a:buChar char=""/>
              <a:defRPr/>
            </a:pPr>
            <a:r>
              <a:rPr lang="en-GB" dirty="0"/>
              <a:t>Finally don’t forget to include your </a:t>
            </a:r>
            <a:r>
              <a:rPr lang="en-GB" b="1" u="sng" dirty="0"/>
              <a:t>figurative language</a:t>
            </a:r>
            <a:r>
              <a:rPr lang="en-GB" dirty="0"/>
              <a:t>.</a:t>
            </a:r>
          </a:p>
          <a:p>
            <a:pPr marL="365760" indent="-256032" fontAlgn="auto">
              <a:spcAft>
                <a:spcPts val="0"/>
              </a:spcAft>
              <a:buFont typeface="Wingdings" pitchFamily="2" charset="2"/>
              <a:buNone/>
              <a:defRPr/>
            </a:pPr>
            <a:endParaRPr lang="en-GB" dirty="0"/>
          </a:p>
          <a:p>
            <a:pPr marL="365760" indent="-256032" fontAlgn="auto">
              <a:spcAft>
                <a:spcPts val="0"/>
              </a:spcAft>
              <a:buFont typeface="Wingdings 3"/>
              <a:buChar char=""/>
              <a:defRPr/>
            </a:pPr>
            <a:r>
              <a:rPr lang="en-GB" dirty="0"/>
              <a:t>On the simplest level you could use a </a:t>
            </a:r>
            <a:r>
              <a:rPr lang="en-GB" b="1" dirty="0"/>
              <a:t>simile</a:t>
            </a:r>
            <a:r>
              <a:rPr lang="en-GB" dirty="0"/>
              <a:t>. For example the sentence- </a:t>
            </a:r>
            <a:r>
              <a:rPr lang="en-GB" dirty="0">
                <a:solidFill>
                  <a:srgbClr val="FF0000"/>
                </a:solidFill>
                <a:latin typeface="+mj-lt"/>
              </a:rPr>
              <a:t>There are rows of untidy books standing on the shelves</a:t>
            </a:r>
            <a:r>
              <a:rPr lang="en-GB" dirty="0">
                <a:latin typeface="+mj-lt"/>
              </a:rPr>
              <a:t> </a:t>
            </a:r>
            <a:r>
              <a:rPr lang="en-GB" dirty="0"/>
              <a:t>becomes much more interesting with the addition of a simile</a:t>
            </a:r>
            <a:r>
              <a:rPr lang="en-GB" dirty="0" smtClean="0"/>
              <a:t>:</a:t>
            </a:r>
          </a:p>
          <a:p>
            <a:pPr marL="365760" indent="-256032" fontAlgn="auto">
              <a:spcAft>
                <a:spcPts val="0"/>
              </a:spcAft>
              <a:buFont typeface="Wingdings 3"/>
              <a:buChar char=""/>
              <a:defRPr/>
            </a:pPr>
            <a:endParaRPr lang="en-GB" dirty="0"/>
          </a:p>
          <a:p>
            <a:pPr marL="365760" indent="-256032" fontAlgn="auto">
              <a:spcAft>
                <a:spcPts val="0"/>
              </a:spcAft>
              <a:buFont typeface="Wingdings 3"/>
              <a:buChar char=""/>
              <a:defRPr/>
            </a:pPr>
            <a:r>
              <a:rPr lang="en-GB" dirty="0">
                <a:solidFill>
                  <a:srgbClr val="FF0000"/>
                </a:solidFill>
                <a:latin typeface="+mj-lt"/>
              </a:rPr>
              <a:t>The rows of untidy books  on the shelves stand </a:t>
            </a:r>
            <a:r>
              <a:rPr lang="en-GB" dirty="0">
                <a:solidFill>
                  <a:srgbClr val="FF9900"/>
                </a:solidFill>
                <a:latin typeface="+mj-lt"/>
              </a:rPr>
              <a:t>like warm and weary soldiers after a long march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476250"/>
            <a:ext cx="8229600" cy="5976938"/>
          </a:xfrm>
        </p:spPr>
        <p:txBody>
          <a:bodyPr/>
          <a:lstStyle/>
          <a:p>
            <a:pPr>
              <a:lnSpc>
                <a:spcPct val="90000"/>
              </a:lnSpc>
            </a:pPr>
            <a:r>
              <a:rPr lang="en-GB" altLang="en-US" smtClean="0"/>
              <a:t>A </a:t>
            </a:r>
            <a:r>
              <a:rPr lang="en-GB" altLang="en-US" b="1" u="sng" smtClean="0"/>
              <a:t>metaphor</a:t>
            </a:r>
            <a:r>
              <a:rPr lang="en-GB" altLang="en-US" smtClean="0"/>
              <a:t> is a more complex form of comparison and creates a stronger image in the mind of the reader. For example:</a:t>
            </a:r>
          </a:p>
          <a:p>
            <a:pPr>
              <a:lnSpc>
                <a:spcPct val="90000"/>
              </a:lnSpc>
              <a:buFont typeface="Wingdings" pitchFamily="2" charset="2"/>
              <a:buNone/>
            </a:pPr>
            <a:endParaRPr lang="en-GB" altLang="en-US" smtClean="0"/>
          </a:p>
          <a:p>
            <a:pPr>
              <a:lnSpc>
                <a:spcPct val="90000"/>
              </a:lnSpc>
            </a:pPr>
            <a:r>
              <a:rPr lang="en-GB" altLang="en-US" smtClean="0">
                <a:solidFill>
                  <a:srgbClr val="FF0000"/>
                </a:solidFill>
              </a:rPr>
              <a:t>The old black till has levers that creak when they are pressed.</a:t>
            </a:r>
          </a:p>
          <a:p>
            <a:pPr>
              <a:lnSpc>
                <a:spcPct val="90000"/>
              </a:lnSpc>
              <a:buFont typeface="Wingdings" pitchFamily="2" charset="2"/>
              <a:buNone/>
            </a:pPr>
            <a:endParaRPr lang="en-GB" altLang="en-US" smtClean="0">
              <a:solidFill>
                <a:srgbClr val="FF0000"/>
              </a:solidFill>
              <a:latin typeface="Bradley Hand ITC" pitchFamily="66" charset="0"/>
            </a:endParaRPr>
          </a:p>
          <a:p>
            <a:pPr>
              <a:lnSpc>
                <a:spcPct val="90000"/>
              </a:lnSpc>
            </a:pPr>
            <a:r>
              <a:rPr lang="en-GB" altLang="en-US" smtClean="0"/>
              <a:t>Could be turned into:</a:t>
            </a:r>
          </a:p>
          <a:p>
            <a:pPr>
              <a:lnSpc>
                <a:spcPct val="90000"/>
              </a:lnSpc>
              <a:buFont typeface="Wingdings" pitchFamily="2" charset="2"/>
              <a:buNone/>
            </a:pPr>
            <a:endParaRPr lang="en-GB" altLang="en-US" smtClean="0"/>
          </a:p>
          <a:p>
            <a:pPr>
              <a:lnSpc>
                <a:spcPct val="90000"/>
              </a:lnSpc>
            </a:pPr>
            <a:r>
              <a:rPr lang="en-GB" altLang="en-US" smtClean="0">
                <a:solidFill>
                  <a:srgbClr val="FF0000"/>
                </a:solidFill>
              </a:rPr>
              <a:t>At the press of a lever the till</a:t>
            </a:r>
            <a:r>
              <a:rPr lang="en-GB" altLang="en-US" smtClean="0"/>
              <a:t>, </a:t>
            </a:r>
            <a:r>
              <a:rPr lang="en-GB" altLang="en-US" smtClean="0">
                <a:solidFill>
                  <a:srgbClr val="FF9900"/>
                </a:solidFill>
              </a:rPr>
              <a:t>a black malevolent wizard</a:t>
            </a:r>
            <a:r>
              <a:rPr lang="en-GB" altLang="en-US" smtClean="0"/>
              <a:t>, </a:t>
            </a:r>
            <a:r>
              <a:rPr lang="en-GB" altLang="en-US" smtClean="0">
                <a:solidFill>
                  <a:srgbClr val="FF0000"/>
                </a:solidFill>
              </a:rPr>
              <a:t>whirls into creaking action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92</TotalTime>
  <Words>449</Words>
  <Application>Microsoft Office PowerPoint</Application>
  <PresentationFormat>On-screen Show (4:3)</PresentationFormat>
  <Paragraphs>48</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Tahoma</vt:lpstr>
      <vt:lpstr>Arial</vt:lpstr>
      <vt:lpstr>Lucida Sans Unicode</vt:lpstr>
      <vt:lpstr>Wingdings 3</vt:lpstr>
      <vt:lpstr>Verdana</vt:lpstr>
      <vt:lpstr>Wingdings 2</vt:lpstr>
      <vt:lpstr>Calibri</vt:lpstr>
      <vt:lpstr>Wingdings</vt:lpstr>
      <vt:lpstr>Bradley Hand ITC</vt:lpstr>
      <vt:lpstr>Concourse</vt:lpstr>
      <vt:lpstr>Writing to Describe</vt:lpstr>
      <vt:lpstr>Thinking about your structure</vt:lpstr>
      <vt:lpstr>Thinking about structure</vt:lpstr>
      <vt:lpstr>Thinking about structure</vt:lpstr>
      <vt:lpstr>PowerPoint Presentation</vt:lpstr>
      <vt:lpstr>Thinking about structure</vt:lpstr>
      <vt:lpstr>PowerPoint Presentation</vt:lpstr>
      <vt:lpstr>PowerPoint Presentation</vt:lpstr>
      <vt:lpstr>PowerPoint Presentation</vt:lpstr>
      <vt:lpstr>PowerPoint Presentation</vt:lpstr>
      <vt:lpstr>Plan your writing</vt:lpstr>
    </vt:vector>
  </TitlesOfParts>
  <Company>BP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1 Section B</dc:title>
  <dc:creator>krodgers</dc:creator>
  <cp:lastModifiedBy>Krystal Bevin</cp:lastModifiedBy>
  <cp:revision>6</cp:revision>
  <dcterms:created xsi:type="dcterms:W3CDTF">2008-01-31T13:26:20Z</dcterms:created>
  <dcterms:modified xsi:type="dcterms:W3CDTF">2014-07-06T12:15:28Z</dcterms:modified>
</cp:coreProperties>
</file>