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60" r:id="rId3"/>
    <p:sldId id="257" r:id="rId4"/>
    <p:sldId id="258" r:id="rId5"/>
    <p:sldId id="259" r:id="rId6"/>
    <p:sldId id="264" r:id="rId7"/>
    <p:sldId id="261" r:id="rId8"/>
    <p:sldId id="266" r:id="rId9"/>
    <p:sldId id="267" r:id="rId10"/>
    <p:sldId id="268" r:id="rId11"/>
    <p:sldId id="269" r:id="rId12"/>
    <p:sldId id="270" r:id="rId13"/>
    <p:sldId id="271" r:id="rId14"/>
    <p:sldId id="272" r:id="rId15"/>
    <p:sldId id="274" r:id="rId16"/>
    <p:sldId id="262" r:id="rId17"/>
    <p:sldId id="275" r:id="rId18"/>
    <p:sldId id="273" r:id="rId19"/>
    <p:sldId id="276" r:id="rId20"/>
    <p:sldId id="263"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embeddedFontLst>
    <p:embeddedFont>
      <p:font typeface="PreppyGirlsHandwriting" panose="020B0604020202020204" charset="0"/>
      <p:regular r:id="rId40"/>
    </p:embeddedFont>
    <p:embeddedFont>
      <p:font typeface="Calibri" panose="020F0502020204030204" pitchFamily="34" charset="0"/>
      <p:regular r:id="rId41"/>
      <p:bold r:id="rId42"/>
      <p:italic r:id="rId43"/>
      <p:boldItalic r:id="rId44"/>
    </p:embeddedFont>
    <p:embeddedFont>
      <p:font typeface="Impact" panose="020B0806030902050204" pitchFamily="34"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73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5E6C50-A899-462C-A6FC-366F5147DFC1}" type="datetimeFigureOut">
              <a:rPr lang="en-AU" smtClean="0"/>
              <a:t>26/05/2014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E24A68-B958-4A20-9C9B-09B3AFC5739D}" type="slidenum">
              <a:rPr lang="en-AU" smtClean="0"/>
              <a:t>‹#›</a:t>
            </a:fld>
            <a:endParaRPr lang="en-A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E6C50-A899-462C-A6FC-366F5147DFC1}" type="datetimeFigureOut">
              <a:rPr lang="en-AU" smtClean="0"/>
              <a:t>26/05/2014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E24A68-B958-4A20-9C9B-09B3AFC5739D}"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E6C50-A899-462C-A6FC-366F5147DFC1}" type="datetimeFigureOut">
              <a:rPr lang="en-AU" smtClean="0"/>
              <a:t>26/05/2014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E24A68-B958-4A20-9C9B-09B3AFC5739D}"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E6C50-A899-462C-A6FC-366F5147DFC1}" type="datetimeFigureOut">
              <a:rPr lang="en-AU" smtClean="0"/>
              <a:t>26/05/2014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E24A68-B958-4A20-9C9B-09B3AFC5739D}"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E6C50-A899-462C-A6FC-366F5147DFC1}" type="datetimeFigureOut">
              <a:rPr lang="en-AU" smtClean="0"/>
              <a:t>26/05/2014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E24A68-B958-4A20-9C9B-09B3AFC5739D}" type="slidenum">
              <a:rPr lang="en-AU" smtClean="0"/>
              <a:t>‹#›</a:t>
            </a:fld>
            <a:endParaRPr lang="en-A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E6C50-A899-462C-A6FC-366F5147DFC1}" type="datetimeFigureOut">
              <a:rPr lang="en-AU" smtClean="0"/>
              <a:t>26/05/2014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DE24A68-B958-4A20-9C9B-09B3AFC5739D}"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E6C50-A899-462C-A6FC-366F5147DFC1}" type="datetimeFigureOut">
              <a:rPr lang="en-AU" smtClean="0"/>
              <a:t>26/05/2014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DE24A68-B958-4A20-9C9B-09B3AFC5739D}" type="slidenum">
              <a:rPr lang="en-AU" smtClean="0"/>
              <a:t>‹#›</a:t>
            </a:fld>
            <a:endParaRPr lang="en-A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5E6C50-A899-462C-A6FC-366F5147DFC1}" type="datetimeFigureOut">
              <a:rPr lang="en-AU" smtClean="0"/>
              <a:t>26/05/2014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DE24A68-B958-4A20-9C9B-09B3AFC5739D}"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E6C50-A899-462C-A6FC-366F5147DFC1}" type="datetimeFigureOut">
              <a:rPr lang="en-AU" smtClean="0"/>
              <a:t>26/05/2014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DE24A68-B958-4A20-9C9B-09B3AFC5739D}"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E6C50-A899-462C-A6FC-366F5147DFC1}" type="datetimeFigureOut">
              <a:rPr lang="en-AU" smtClean="0"/>
              <a:t>26/05/2014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DE24A68-B958-4A20-9C9B-09B3AFC5739D}" type="slidenum">
              <a:rPr lang="en-AU" smtClean="0"/>
              <a:t>‹#›</a:t>
            </a:fld>
            <a:endParaRPr lang="en-A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E6C50-A899-462C-A6FC-366F5147DFC1}" type="datetimeFigureOut">
              <a:rPr lang="en-AU" smtClean="0"/>
              <a:t>26/05/2014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DE24A68-B958-4A20-9C9B-09B3AFC5739D}"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9A5E6C50-A899-462C-A6FC-366F5147DFC1}" type="datetimeFigureOut">
              <a:rPr lang="en-AU" smtClean="0"/>
              <a:t>26/05/2014</a:t>
            </a:fld>
            <a:endParaRPr lang="en-A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A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DE24A68-B958-4A20-9C9B-09B3AFC5739D}" type="slidenum">
              <a:rPr lang="en-AU" smtClean="0"/>
              <a:t>‹#›</a:t>
            </a:fld>
            <a:endParaRPr lang="en-A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544960"/>
            <a:ext cx="7543800" cy="1524000"/>
          </a:xfrm>
        </p:spPr>
        <p:txBody>
          <a:bodyPr/>
          <a:lstStyle/>
          <a:p>
            <a:r>
              <a:rPr lang="en-AU" dirty="0" smtClean="0"/>
              <a:t>Unpacking the Essay Question</a:t>
            </a:r>
            <a:endParaRPr lang="en-AU" dirty="0"/>
          </a:p>
        </p:txBody>
      </p:sp>
      <p:sp>
        <p:nvSpPr>
          <p:cNvPr id="4" name="Subtitle 3"/>
          <p:cNvSpPr>
            <a:spLocks noGrp="1"/>
          </p:cNvSpPr>
          <p:nvPr>
            <p:ph type="subTitle" idx="1"/>
          </p:nvPr>
        </p:nvSpPr>
        <p:spPr/>
        <p:txBody>
          <a:bodyPr/>
          <a:lstStyle/>
          <a:p>
            <a:endParaRPr lang="en-AU"/>
          </a:p>
        </p:txBody>
      </p:sp>
    </p:spTree>
    <p:extLst>
      <p:ext uri="{BB962C8B-B14F-4D97-AF65-F5344CB8AC3E}">
        <p14:creationId xmlns:p14="http://schemas.microsoft.com/office/powerpoint/2010/main" val="2330178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845024"/>
            <a:ext cx="7560840" cy="1600200"/>
          </a:xfrm>
        </p:spPr>
        <p:txBody>
          <a:bodyPr>
            <a:noAutofit/>
          </a:bodyPr>
          <a:lstStyle/>
          <a:p>
            <a:r>
              <a:rPr lang="en-AU" sz="4000" b="1" dirty="0">
                <a:solidFill>
                  <a:srgbClr val="FF0000"/>
                </a:solidFill>
                <a:latin typeface="PreppyGirlsHandwriting" pitchFamily="2" charset="0"/>
              </a:rPr>
              <a:t>2</a:t>
            </a:r>
            <a:r>
              <a:rPr lang="en-AU" sz="4000" b="1" dirty="0" smtClean="0">
                <a:solidFill>
                  <a:srgbClr val="FF0000"/>
                </a:solidFill>
                <a:latin typeface="PreppyGirlsHandwriting" pitchFamily="2" charset="0"/>
              </a:rPr>
              <a:t>. You need to answer the question you get </a:t>
            </a:r>
            <a:r>
              <a:rPr lang="en-AU" sz="4000" b="1" dirty="0" smtClean="0">
                <a:solidFill>
                  <a:schemeClr val="tx1"/>
                </a:solidFill>
                <a:latin typeface="PreppyGirlsHandwriting" pitchFamily="2" charset="0"/>
              </a:rPr>
              <a:t>on the day. </a:t>
            </a:r>
            <a:r>
              <a:rPr lang="en-AU" sz="4000" b="1" dirty="0" smtClean="0">
                <a:solidFill>
                  <a:srgbClr val="FF0000"/>
                </a:solidFill>
                <a:latin typeface="PreppyGirlsHandwriting" pitchFamily="2" charset="0"/>
              </a:rPr>
              <a:t/>
            </a:r>
            <a:br>
              <a:rPr lang="en-AU" sz="4000" b="1" dirty="0" smtClean="0">
                <a:solidFill>
                  <a:srgbClr val="FF0000"/>
                </a:solidFill>
                <a:latin typeface="PreppyGirlsHandwriting" pitchFamily="2" charset="0"/>
              </a:rPr>
            </a:br>
            <a:r>
              <a:rPr lang="en-AU" sz="4000" b="1" dirty="0">
                <a:solidFill>
                  <a:srgbClr val="FF0000"/>
                </a:solidFill>
                <a:latin typeface="PreppyGirlsHandwriting" pitchFamily="2" charset="0"/>
              </a:rPr>
              <a:t/>
            </a:r>
            <a:br>
              <a:rPr lang="en-AU" sz="4000" b="1" dirty="0">
                <a:solidFill>
                  <a:srgbClr val="FF0000"/>
                </a:solidFill>
                <a:latin typeface="PreppyGirlsHandwriting" pitchFamily="2" charset="0"/>
              </a:rPr>
            </a:br>
            <a:r>
              <a:rPr lang="en-AU" sz="4000" b="1" dirty="0" smtClean="0">
                <a:solidFill>
                  <a:schemeClr val="tx1"/>
                </a:solidFill>
                <a:latin typeface="PreppyGirlsHandwriting" pitchFamily="2" charset="0"/>
              </a:rPr>
              <a:t>Sounds obvious?</a:t>
            </a:r>
            <a:r>
              <a:rPr lang="en-AU" sz="4000" b="1" dirty="0" smtClean="0">
                <a:solidFill>
                  <a:srgbClr val="FF0000"/>
                </a:solidFill>
                <a:latin typeface="PreppyGirlsHandwriting" pitchFamily="2" charset="0"/>
              </a:rPr>
              <a:t/>
            </a:r>
            <a:br>
              <a:rPr lang="en-AU" sz="4000" b="1" dirty="0" smtClean="0">
                <a:solidFill>
                  <a:srgbClr val="FF0000"/>
                </a:solidFill>
                <a:latin typeface="PreppyGirlsHandwriting" pitchFamily="2" charset="0"/>
              </a:rPr>
            </a:br>
            <a:r>
              <a:rPr lang="en-AU" sz="4000" b="1" dirty="0" smtClean="0">
                <a:solidFill>
                  <a:srgbClr val="FF0000"/>
                </a:solidFill>
                <a:latin typeface="PreppyGirlsHandwriting" pitchFamily="2" charset="0"/>
              </a:rPr>
              <a:t>Address the specific keywords and avoid a “prepared sounding response”…</a:t>
            </a:r>
            <a:endParaRPr lang="en-AU" sz="4000" dirty="0">
              <a:solidFill>
                <a:srgbClr val="FF0000"/>
              </a:solidFill>
              <a:latin typeface="PreppyGirlsHandwriting" pitchFamily="2" charset="0"/>
            </a:endParaRPr>
          </a:p>
        </p:txBody>
      </p:sp>
    </p:spTree>
    <p:extLst>
      <p:ext uri="{BB962C8B-B14F-4D97-AF65-F5344CB8AC3E}">
        <p14:creationId xmlns:p14="http://schemas.microsoft.com/office/powerpoint/2010/main" val="329491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005064"/>
            <a:ext cx="6781800" cy="1600200"/>
          </a:xfrm>
        </p:spPr>
        <p:txBody>
          <a:bodyPr>
            <a:normAutofit fontScale="90000"/>
          </a:bodyPr>
          <a:lstStyle/>
          <a:p>
            <a:r>
              <a:rPr lang="en-AU" b="1" dirty="0" smtClean="0">
                <a:solidFill>
                  <a:srgbClr val="FF0000"/>
                </a:solidFill>
                <a:latin typeface="PreppyGirlsHandwriting" pitchFamily="2" charset="0"/>
              </a:rPr>
              <a:t>3. Your thesis needs to have some </a:t>
            </a:r>
            <a:r>
              <a:rPr lang="en-AU" b="1" dirty="0" smtClean="0">
                <a:solidFill>
                  <a:schemeClr val="tx1"/>
                </a:solidFill>
                <a:latin typeface="PreppyGirlsHandwriting" pitchFamily="2" charset="0"/>
              </a:rPr>
              <a:t>substance.</a:t>
            </a:r>
            <a:r>
              <a:rPr lang="en-AU" b="1" dirty="0" smtClean="0">
                <a:solidFill>
                  <a:srgbClr val="FF0000"/>
                </a:solidFill>
                <a:latin typeface="PreppyGirlsHandwriting" pitchFamily="2" charset="0"/>
              </a:rPr>
              <a:t> You CAN introduce your </a:t>
            </a:r>
            <a:r>
              <a:rPr lang="en-AU" b="1" dirty="0" smtClean="0">
                <a:solidFill>
                  <a:schemeClr val="tx1"/>
                </a:solidFill>
                <a:latin typeface="PreppyGirlsHandwriting" pitchFamily="2" charset="0"/>
              </a:rPr>
              <a:t>own ideas</a:t>
            </a:r>
            <a:r>
              <a:rPr lang="en-AU" b="1" dirty="0" smtClean="0">
                <a:solidFill>
                  <a:srgbClr val="FF0000"/>
                </a:solidFill>
                <a:latin typeface="PreppyGirlsHandwriting" pitchFamily="2" charset="0"/>
              </a:rPr>
              <a:t> – but link them to the question.</a:t>
            </a:r>
            <a:endParaRPr lang="en-AU" dirty="0">
              <a:solidFill>
                <a:srgbClr val="FF0000"/>
              </a:solidFill>
              <a:latin typeface="PreppyGirlsHandwriting" pitchFamily="2" charset="0"/>
            </a:endParaRPr>
          </a:p>
        </p:txBody>
      </p:sp>
    </p:spTree>
    <p:extLst>
      <p:ext uri="{BB962C8B-B14F-4D97-AF65-F5344CB8AC3E}">
        <p14:creationId xmlns:p14="http://schemas.microsoft.com/office/powerpoint/2010/main" val="4051826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77072"/>
            <a:ext cx="7704856" cy="1600200"/>
          </a:xfrm>
        </p:spPr>
        <p:txBody>
          <a:bodyPr>
            <a:noAutofit/>
          </a:bodyPr>
          <a:lstStyle/>
          <a:p>
            <a:r>
              <a:rPr lang="en-AU" sz="4400" b="1" dirty="0">
                <a:solidFill>
                  <a:srgbClr val="FF0000"/>
                </a:solidFill>
                <a:latin typeface="PreppyGirlsHandwriting" pitchFamily="2" charset="0"/>
              </a:rPr>
              <a:t>4</a:t>
            </a:r>
            <a:r>
              <a:rPr lang="en-AU" sz="4400" b="1" dirty="0" smtClean="0">
                <a:solidFill>
                  <a:srgbClr val="FF0000"/>
                </a:solidFill>
                <a:latin typeface="PreppyGirlsHandwriting" pitchFamily="2" charset="0"/>
              </a:rPr>
              <a:t>. Try to brainstorm several </a:t>
            </a:r>
            <a:r>
              <a:rPr lang="en-AU" sz="4400" b="1" dirty="0" smtClean="0">
                <a:solidFill>
                  <a:schemeClr val="tx1"/>
                </a:solidFill>
                <a:latin typeface="PreppyGirlsHandwriting" pitchFamily="2" charset="0"/>
              </a:rPr>
              <a:t>synonyms</a:t>
            </a:r>
            <a:r>
              <a:rPr lang="en-AU" sz="4400" b="1" dirty="0" smtClean="0">
                <a:solidFill>
                  <a:srgbClr val="FF0000"/>
                </a:solidFill>
                <a:latin typeface="PreppyGirlsHandwriting" pitchFamily="2" charset="0"/>
              </a:rPr>
              <a:t> for each keyword so that when you address the question it doesn’t sound repetitive</a:t>
            </a:r>
            <a:r>
              <a:rPr lang="en-AU" sz="4400" b="1" dirty="0" smtClean="0">
                <a:solidFill>
                  <a:schemeClr val="accent6">
                    <a:lumMod val="50000"/>
                  </a:schemeClr>
                </a:solidFill>
                <a:latin typeface="PreppyGirlsHandwriting" pitchFamily="2" charset="0"/>
              </a:rPr>
              <a:t> </a:t>
            </a:r>
            <a:r>
              <a:rPr lang="en-AU" sz="4400" b="1" dirty="0" smtClean="0">
                <a:solidFill>
                  <a:schemeClr val="tx1"/>
                </a:solidFill>
                <a:latin typeface="PreppyGirlsHandwriting" pitchFamily="2" charset="0"/>
              </a:rPr>
              <a:t>(it’s all about a “happy balance”…)</a:t>
            </a:r>
            <a:endParaRPr lang="en-AU" sz="4400" dirty="0">
              <a:solidFill>
                <a:schemeClr val="tx1"/>
              </a:solidFill>
              <a:latin typeface="PreppyGirlsHandwriting" pitchFamily="2" charset="0"/>
            </a:endParaRPr>
          </a:p>
        </p:txBody>
      </p:sp>
    </p:spTree>
    <p:extLst>
      <p:ext uri="{BB962C8B-B14F-4D97-AF65-F5344CB8AC3E}">
        <p14:creationId xmlns:p14="http://schemas.microsoft.com/office/powerpoint/2010/main" val="2911785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484984"/>
            <a:ext cx="7488832" cy="1600200"/>
          </a:xfrm>
        </p:spPr>
        <p:txBody>
          <a:bodyPr>
            <a:noAutofit/>
          </a:bodyPr>
          <a:lstStyle/>
          <a:p>
            <a:r>
              <a:rPr lang="en-AU" sz="4400" b="1" dirty="0" smtClean="0">
                <a:solidFill>
                  <a:srgbClr val="FF0000"/>
                </a:solidFill>
                <a:latin typeface="PreppyGirlsHandwriting" pitchFamily="2" charset="0"/>
              </a:rPr>
              <a:t>5. Every body paragraph – ask yourself – </a:t>
            </a:r>
            <a:r>
              <a:rPr lang="en-AU" sz="4400" b="1" dirty="0" smtClean="0">
                <a:solidFill>
                  <a:schemeClr val="tx1"/>
                </a:solidFill>
                <a:latin typeface="PreppyGirlsHandwriting" pitchFamily="2" charset="0"/>
              </a:rPr>
              <a:t>Have I addressed an aspect of the question? </a:t>
            </a:r>
            <a:r>
              <a:rPr lang="en-AU" sz="4400" b="1" dirty="0" smtClean="0">
                <a:solidFill>
                  <a:srgbClr val="FF0000"/>
                </a:solidFill>
                <a:latin typeface="PreppyGirlsHandwriting" pitchFamily="2" charset="0"/>
              </a:rPr>
              <a:t>Have I used language (or synonyms) from the question?</a:t>
            </a:r>
            <a:endParaRPr lang="en-AU" sz="4400" dirty="0">
              <a:solidFill>
                <a:schemeClr val="tx1"/>
              </a:solidFill>
              <a:latin typeface="PreppyGirlsHandwriting" pitchFamily="2" charset="0"/>
            </a:endParaRPr>
          </a:p>
        </p:txBody>
      </p:sp>
    </p:spTree>
    <p:extLst>
      <p:ext uri="{BB962C8B-B14F-4D97-AF65-F5344CB8AC3E}">
        <p14:creationId xmlns:p14="http://schemas.microsoft.com/office/powerpoint/2010/main" val="3429676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205064"/>
            <a:ext cx="7704856" cy="1600200"/>
          </a:xfrm>
        </p:spPr>
        <p:txBody>
          <a:bodyPr>
            <a:noAutofit/>
          </a:bodyPr>
          <a:lstStyle/>
          <a:p>
            <a:r>
              <a:rPr lang="en-AU" sz="4000" b="1" dirty="0">
                <a:solidFill>
                  <a:srgbClr val="FF0000"/>
                </a:solidFill>
                <a:latin typeface="PreppyGirlsHandwriting" pitchFamily="2" charset="0"/>
              </a:rPr>
              <a:t>6</a:t>
            </a:r>
            <a:r>
              <a:rPr lang="en-AU" sz="4000" b="1" dirty="0" smtClean="0">
                <a:solidFill>
                  <a:srgbClr val="FF0000"/>
                </a:solidFill>
                <a:latin typeface="PreppyGirlsHandwriting" pitchFamily="2" charset="0"/>
              </a:rPr>
              <a:t>. Your </a:t>
            </a:r>
            <a:r>
              <a:rPr lang="en-AU" sz="4000" b="1" dirty="0" smtClean="0">
                <a:solidFill>
                  <a:schemeClr val="tx1"/>
                </a:solidFill>
                <a:latin typeface="PreppyGirlsHandwriting" pitchFamily="2" charset="0"/>
              </a:rPr>
              <a:t>conclusion</a:t>
            </a:r>
            <a:r>
              <a:rPr lang="en-AU" sz="4000" b="1" dirty="0" smtClean="0">
                <a:solidFill>
                  <a:srgbClr val="FF0000"/>
                </a:solidFill>
                <a:latin typeface="PreppyGirlsHandwriting" pitchFamily="2" charset="0"/>
              </a:rPr>
              <a:t> is another opportunity to convince the marker that you have explicitly answered the question. BUT don’t just repeat your intro… </a:t>
            </a:r>
            <a:r>
              <a:rPr lang="en-AU" sz="4000" b="1" dirty="0" smtClean="0">
                <a:solidFill>
                  <a:schemeClr val="tx1"/>
                </a:solidFill>
                <a:latin typeface="PreppyGirlsHandwriting" pitchFamily="2" charset="0"/>
              </a:rPr>
              <a:t>It’s all about new ways of interpreting the question.</a:t>
            </a:r>
            <a:endParaRPr lang="en-AU" sz="4000" dirty="0">
              <a:solidFill>
                <a:schemeClr val="tx1"/>
              </a:solidFill>
              <a:latin typeface="PreppyGirlsHandwriting" pitchFamily="2" charset="0"/>
            </a:endParaRPr>
          </a:p>
        </p:txBody>
      </p:sp>
    </p:spTree>
    <p:extLst>
      <p:ext uri="{BB962C8B-B14F-4D97-AF65-F5344CB8AC3E}">
        <p14:creationId xmlns:p14="http://schemas.microsoft.com/office/powerpoint/2010/main" val="2910621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3556992"/>
            <a:ext cx="7704856" cy="1600200"/>
          </a:xfrm>
        </p:spPr>
        <p:txBody>
          <a:bodyPr>
            <a:noAutofit/>
          </a:bodyPr>
          <a:lstStyle/>
          <a:p>
            <a:r>
              <a:rPr lang="en-AU" sz="8800" dirty="0" smtClean="0">
                <a:solidFill>
                  <a:srgbClr val="FF0000"/>
                </a:solidFill>
                <a:latin typeface="PreppyGirlsHandwriting" pitchFamily="2" charset="0"/>
              </a:rPr>
              <a:t>Let’s put this theory to work…</a:t>
            </a:r>
            <a:endParaRPr lang="en-AU" sz="8800" dirty="0">
              <a:solidFill>
                <a:schemeClr val="tx1"/>
              </a:solidFill>
              <a:latin typeface="PreppyGirlsHandwriting" pitchFamily="2" charset="0"/>
            </a:endParaRPr>
          </a:p>
        </p:txBody>
      </p:sp>
    </p:spTree>
    <p:extLst>
      <p:ext uri="{BB962C8B-B14F-4D97-AF65-F5344CB8AC3E}">
        <p14:creationId xmlns:p14="http://schemas.microsoft.com/office/powerpoint/2010/main" val="2731144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96" y="476672"/>
            <a:ext cx="6781800" cy="1600200"/>
          </a:xfrm>
        </p:spPr>
        <p:txBody>
          <a:bodyPr>
            <a:normAutofit fontScale="90000"/>
          </a:bodyPr>
          <a:lstStyle/>
          <a:p>
            <a:r>
              <a:rPr lang="en-AU" b="1" dirty="0" smtClean="0">
                <a:latin typeface="PreppyGirlsHandwriting" pitchFamily="2" charset="0"/>
              </a:rPr>
              <a:t>Let’s start with a question…</a:t>
            </a:r>
            <a:endParaRPr lang="en-AU" dirty="0">
              <a:latin typeface="PreppyGirlsHandwriting" pitchFamily="2" charset="0"/>
            </a:endParaRPr>
          </a:p>
        </p:txBody>
      </p:sp>
      <p:sp>
        <p:nvSpPr>
          <p:cNvPr id="4" name="TextBox 3"/>
          <p:cNvSpPr txBox="1"/>
          <p:nvPr/>
        </p:nvSpPr>
        <p:spPr>
          <a:xfrm>
            <a:off x="802396" y="2708920"/>
            <a:ext cx="7416824" cy="4401205"/>
          </a:xfrm>
          <a:prstGeom prst="rect">
            <a:avLst/>
          </a:prstGeom>
          <a:noFill/>
        </p:spPr>
        <p:txBody>
          <a:bodyPr wrap="square" rtlCol="0">
            <a:spAutoFit/>
          </a:bodyPr>
          <a:lstStyle/>
          <a:p>
            <a:r>
              <a:rPr lang="en-AU" sz="2800" b="1" i="1" dirty="0">
                <a:latin typeface="Calibri" pitchFamily="34" charset="0"/>
              </a:rPr>
              <a:t>“Relationships are essential to finding a true sense of belonging.” </a:t>
            </a:r>
            <a:endParaRPr lang="en-AU" sz="2800" b="1" i="1" dirty="0" smtClean="0">
              <a:latin typeface="Calibri" pitchFamily="34" charset="0"/>
            </a:endParaRPr>
          </a:p>
          <a:p>
            <a:endParaRPr lang="en-AU" sz="2800" dirty="0">
              <a:latin typeface="Calibri" pitchFamily="34" charset="0"/>
            </a:endParaRPr>
          </a:p>
          <a:p>
            <a:r>
              <a:rPr lang="en-AU" sz="2800" dirty="0" smtClean="0">
                <a:latin typeface="Calibri" pitchFamily="34" charset="0"/>
              </a:rPr>
              <a:t>Discuss in relation to your core text and one related text of your own choosing.</a:t>
            </a:r>
          </a:p>
          <a:p>
            <a:endParaRPr lang="en-AU" sz="2800" b="1" dirty="0" smtClean="0">
              <a:latin typeface="Calibri" pitchFamily="34" charset="0"/>
            </a:endParaRPr>
          </a:p>
          <a:p>
            <a:endParaRPr lang="en-AU" sz="2800" dirty="0">
              <a:latin typeface="Calibri" pitchFamily="34" charset="0"/>
            </a:endParaRPr>
          </a:p>
          <a:p>
            <a:endParaRPr lang="en-AU" sz="2800" dirty="0">
              <a:latin typeface="Calibri" pitchFamily="34" charset="0"/>
            </a:endParaRPr>
          </a:p>
          <a:p>
            <a:endParaRPr lang="en-AU" sz="2800" i="1" dirty="0" smtClean="0">
              <a:latin typeface="Calibri" pitchFamily="34" charset="0"/>
            </a:endParaRPr>
          </a:p>
          <a:p>
            <a:endParaRPr lang="en-AU" sz="2800" i="1" dirty="0">
              <a:latin typeface="Calibri" pitchFamily="34" charset="0"/>
            </a:endParaRPr>
          </a:p>
        </p:txBody>
      </p:sp>
    </p:spTree>
    <p:extLst>
      <p:ext uri="{BB962C8B-B14F-4D97-AF65-F5344CB8AC3E}">
        <p14:creationId xmlns:p14="http://schemas.microsoft.com/office/powerpoint/2010/main" val="2909148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96" y="460648"/>
            <a:ext cx="6781800" cy="1600200"/>
          </a:xfrm>
        </p:spPr>
        <p:txBody>
          <a:bodyPr>
            <a:normAutofit fontScale="90000"/>
          </a:bodyPr>
          <a:lstStyle/>
          <a:p>
            <a:r>
              <a:rPr lang="en-AU" b="1" dirty="0" smtClean="0">
                <a:latin typeface="PreppyGirlsHandwriting" pitchFamily="2" charset="0"/>
              </a:rPr>
              <a:t>Annotated question and synonyms…</a:t>
            </a:r>
            <a:endParaRPr lang="en-AU" dirty="0">
              <a:latin typeface="PreppyGirlsHandwriting" pitchFamily="2" charset="0"/>
            </a:endParaRPr>
          </a:p>
        </p:txBody>
      </p:sp>
      <p:sp>
        <p:nvSpPr>
          <p:cNvPr id="4" name="TextBox 3"/>
          <p:cNvSpPr txBox="1"/>
          <p:nvPr/>
        </p:nvSpPr>
        <p:spPr>
          <a:xfrm>
            <a:off x="802396" y="2708920"/>
            <a:ext cx="7416824" cy="3785652"/>
          </a:xfrm>
          <a:prstGeom prst="rect">
            <a:avLst/>
          </a:prstGeom>
          <a:noFill/>
        </p:spPr>
        <p:txBody>
          <a:bodyPr wrap="square" rtlCol="0">
            <a:spAutoFit/>
          </a:bodyPr>
          <a:lstStyle/>
          <a:p>
            <a:r>
              <a:rPr lang="en-AU" sz="3600" b="1" i="1" dirty="0">
                <a:latin typeface="Calibri" pitchFamily="34" charset="0"/>
              </a:rPr>
              <a:t>“</a:t>
            </a:r>
            <a:r>
              <a:rPr lang="en-AU" sz="3600" b="1" i="1" dirty="0">
                <a:solidFill>
                  <a:srgbClr val="FF0000"/>
                </a:solidFill>
                <a:latin typeface="Calibri" pitchFamily="34" charset="0"/>
              </a:rPr>
              <a:t>Relationships</a:t>
            </a:r>
            <a:r>
              <a:rPr lang="en-AU" sz="3600" b="1" i="1" dirty="0">
                <a:latin typeface="Calibri" pitchFamily="34" charset="0"/>
              </a:rPr>
              <a:t> </a:t>
            </a:r>
            <a:r>
              <a:rPr lang="en-AU" sz="3600" b="1" i="1" dirty="0">
                <a:solidFill>
                  <a:srgbClr val="00B0F0"/>
                </a:solidFill>
                <a:latin typeface="Calibri" pitchFamily="34" charset="0"/>
              </a:rPr>
              <a:t>are essential </a:t>
            </a:r>
            <a:r>
              <a:rPr lang="en-AU" sz="3600" b="1" i="1" dirty="0">
                <a:latin typeface="Calibri" pitchFamily="34" charset="0"/>
              </a:rPr>
              <a:t>to finding a </a:t>
            </a:r>
            <a:r>
              <a:rPr lang="en-AU" sz="3600" b="1" i="1" dirty="0">
                <a:solidFill>
                  <a:srgbClr val="00B050"/>
                </a:solidFill>
                <a:latin typeface="Calibri" pitchFamily="34" charset="0"/>
              </a:rPr>
              <a:t>true</a:t>
            </a:r>
            <a:r>
              <a:rPr lang="en-AU" sz="3600" b="1" i="1" dirty="0">
                <a:latin typeface="Calibri" pitchFamily="34" charset="0"/>
              </a:rPr>
              <a:t> sense of </a:t>
            </a:r>
            <a:r>
              <a:rPr lang="en-AU" sz="3600" b="1" i="1" dirty="0">
                <a:solidFill>
                  <a:srgbClr val="FFC000"/>
                </a:solidFill>
                <a:latin typeface="Calibri" pitchFamily="34" charset="0"/>
              </a:rPr>
              <a:t>belonging</a:t>
            </a:r>
            <a:r>
              <a:rPr lang="en-AU" sz="3600" b="1" i="1" dirty="0">
                <a:latin typeface="Calibri" pitchFamily="34" charset="0"/>
              </a:rPr>
              <a:t>.” </a:t>
            </a:r>
            <a:endParaRPr lang="en-AU" sz="3600" b="1" i="1" dirty="0" smtClean="0">
              <a:latin typeface="Calibri" pitchFamily="34" charset="0"/>
            </a:endParaRPr>
          </a:p>
          <a:p>
            <a:endParaRPr lang="en-AU" sz="2800" dirty="0">
              <a:latin typeface="Calibri" pitchFamily="34" charset="0"/>
            </a:endParaRPr>
          </a:p>
          <a:p>
            <a:endParaRPr lang="en-AU" sz="2800" b="1" dirty="0" smtClean="0">
              <a:latin typeface="Calibri" pitchFamily="34" charset="0"/>
            </a:endParaRPr>
          </a:p>
          <a:p>
            <a:endParaRPr lang="en-AU" sz="2800" dirty="0">
              <a:latin typeface="Calibri" pitchFamily="34" charset="0"/>
            </a:endParaRPr>
          </a:p>
          <a:p>
            <a:endParaRPr lang="en-AU" sz="2800" dirty="0">
              <a:latin typeface="Calibri" pitchFamily="34" charset="0"/>
            </a:endParaRPr>
          </a:p>
          <a:p>
            <a:endParaRPr lang="en-AU" sz="2800" i="1" dirty="0" smtClean="0">
              <a:latin typeface="Calibri" pitchFamily="34" charset="0"/>
            </a:endParaRPr>
          </a:p>
          <a:p>
            <a:endParaRPr lang="en-AU" sz="2800" i="1" dirty="0">
              <a:latin typeface="Calibri" pitchFamily="34" charset="0"/>
            </a:endParaRPr>
          </a:p>
        </p:txBody>
      </p:sp>
      <p:sp>
        <p:nvSpPr>
          <p:cNvPr id="3" name="TextBox 2"/>
          <p:cNvSpPr txBox="1"/>
          <p:nvPr/>
        </p:nvSpPr>
        <p:spPr>
          <a:xfrm>
            <a:off x="251520" y="4000996"/>
            <a:ext cx="2473460" cy="2308324"/>
          </a:xfrm>
          <a:prstGeom prst="rect">
            <a:avLst/>
          </a:prstGeom>
          <a:noFill/>
        </p:spPr>
        <p:txBody>
          <a:bodyPr wrap="square" rtlCol="0">
            <a:spAutoFit/>
          </a:bodyPr>
          <a:lstStyle/>
          <a:p>
            <a:r>
              <a:rPr lang="en-AU" dirty="0" smtClean="0">
                <a:latin typeface="PreppyGirlsHandwriting" pitchFamily="2" charset="0"/>
              </a:rPr>
              <a:t>Connections</a:t>
            </a:r>
          </a:p>
          <a:p>
            <a:r>
              <a:rPr lang="en-AU" dirty="0" smtClean="0">
                <a:latin typeface="PreppyGirlsHandwriting" pitchFamily="2" charset="0"/>
              </a:rPr>
              <a:t>Interconnectedness</a:t>
            </a:r>
          </a:p>
          <a:p>
            <a:r>
              <a:rPr lang="en-AU" dirty="0" smtClean="0">
                <a:latin typeface="PreppyGirlsHandwriting" pitchFamily="2" charset="0"/>
              </a:rPr>
              <a:t>Between individuals</a:t>
            </a:r>
          </a:p>
          <a:p>
            <a:r>
              <a:rPr lang="en-AU" dirty="0" smtClean="0">
                <a:latin typeface="PreppyGirlsHandwriting" pitchFamily="2" charset="0"/>
              </a:rPr>
              <a:t>Family</a:t>
            </a:r>
          </a:p>
          <a:p>
            <a:r>
              <a:rPr lang="en-AU" dirty="0" smtClean="0">
                <a:latin typeface="PreppyGirlsHandwriting" pitchFamily="2" charset="0"/>
              </a:rPr>
              <a:t>Community</a:t>
            </a:r>
          </a:p>
          <a:p>
            <a:r>
              <a:rPr lang="en-AU" dirty="0" smtClean="0">
                <a:latin typeface="PreppyGirlsHandwriting" pitchFamily="2" charset="0"/>
              </a:rPr>
              <a:t>Communality</a:t>
            </a:r>
          </a:p>
          <a:p>
            <a:r>
              <a:rPr lang="en-AU" dirty="0" smtClean="0">
                <a:latin typeface="PreppyGirlsHandwriting" pitchFamily="2" charset="0"/>
              </a:rPr>
              <a:t>Togetherness</a:t>
            </a:r>
          </a:p>
          <a:p>
            <a:endParaRPr lang="en-AU" dirty="0"/>
          </a:p>
        </p:txBody>
      </p:sp>
      <p:sp>
        <p:nvSpPr>
          <p:cNvPr id="5" name="TextBox 4"/>
          <p:cNvSpPr txBox="1"/>
          <p:nvPr/>
        </p:nvSpPr>
        <p:spPr>
          <a:xfrm>
            <a:off x="5891554" y="1988840"/>
            <a:ext cx="2473460" cy="923330"/>
          </a:xfrm>
          <a:prstGeom prst="rect">
            <a:avLst/>
          </a:prstGeom>
          <a:noFill/>
        </p:spPr>
        <p:txBody>
          <a:bodyPr wrap="square" rtlCol="0">
            <a:spAutoFit/>
          </a:bodyPr>
          <a:lstStyle/>
          <a:p>
            <a:r>
              <a:rPr lang="en-AU" dirty="0" smtClean="0">
                <a:latin typeface="PreppyGirlsHandwriting" pitchFamily="2" charset="0"/>
              </a:rPr>
              <a:t>Agree or disagree? To what extent?</a:t>
            </a:r>
          </a:p>
          <a:p>
            <a:endParaRPr lang="en-AU" dirty="0"/>
          </a:p>
        </p:txBody>
      </p:sp>
      <p:sp>
        <p:nvSpPr>
          <p:cNvPr id="6" name="TextBox 5"/>
          <p:cNvSpPr txBox="1"/>
          <p:nvPr/>
        </p:nvSpPr>
        <p:spPr>
          <a:xfrm>
            <a:off x="3303168" y="3999547"/>
            <a:ext cx="1484856" cy="1477328"/>
          </a:xfrm>
          <a:prstGeom prst="rect">
            <a:avLst/>
          </a:prstGeom>
          <a:noFill/>
        </p:spPr>
        <p:txBody>
          <a:bodyPr wrap="square" rtlCol="0">
            <a:spAutoFit/>
          </a:bodyPr>
          <a:lstStyle/>
          <a:p>
            <a:r>
              <a:rPr lang="en-AU" dirty="0" smtClean="0">
                <a:latin typeface="PreppyGirlsHandwriting" pitchFamily="2" charset="0"/>
              </a:rPr>
              <a:t>Genuine</a:t>
            </a:r>
          </a:p>
          <a:p>
            <a:r>
              <a:rPr lang="en-AU" dirty="0" smtClean="0">
                <a:latin typeface="PreppyGirlsHandwriting" pitchFamily="2" charset="0"/>
              </a:rPr>
              <a:t>Authentic</a:t>
            </a:r>
          </a:p>
          <a:p>
            <a:r>
              <a:rPr lang="en-AU" dirty="0" smtClean="0">
                <a:latin typeface="PreppyGirlsHandwriting" pitchFamily="2" charset="0"/>
              </a:rPr>
              <a:t>Real</a:t>
            </a:r>
          </a:p>
          <a:p>
            <a:endParaRPr lang="en-AU" dirty="0" smtClean="0">
              <a:latin typeface="PreppyGirlsHandwriting" pitchFamily="2" charset="0"/>
            </a:endParaRPr>
          </a:p>
          <a:p>
            <a:endParaRPr lang="en-AU" dirty="0"/>
          </a:p>
        </p:txBody>
      </p:sp>
      <p:sp>
        <p:nvSpPr>
          <p:cNvPr id="7" name="TextBox 6"/>
          <p:cNvSpPr txBox="1"/>
          <p:nvPr/>
        </p:nvSpPr>
        <p:spPr>
          <a:xfrm>
            <a:off x="6564814" y="3722549"/>
            <a:ext cx="1800200" cy="1754326"/>
          </a:xfrm>
          <a:prstGeom prst="rect">
            <a:avLst/>
          </a:prstGeom>
          <a:noFill/>
        </p:spPr>
        <p:txBody>
          <a:bodyPr wrap="square" rtlCol="0">
            <a:spAutoFit/>
          </a:bodyPr>
          <a:lstStyle/>
          <a:p>
            <a:r>
              <a:rPr lang="en-AU" dirty="0">
                <a:latin typeface="PreppyGirlsHandwriting" pitchFamily="2" charset="0"/>
              </a:rPr>
              <a:t>a</a:t>
            </a:r>
            <a:r>
              <a:rPr lang="en-AU" dirty="0" smtClean="0">
                <a:latin typeface="PreppyGirlsHandwriting" pitchFamily="2" charset="0"/>
              </a:rPr>
              <a:t>cceptance</a:t>
            </a:r>
          </a:p>
          <a:p>
            <a:r>
              <a:rPr lang="en-AU" dirty="0" smtClean="0">
                <a:latin typeface="PreppyGirlsHandwriting" pitchFamily="2" charset="0"/>
              </a:rPr>
              <a:t>Inclusivity</a:t>
            </a:r>
          </a:p>
          <a:p>
            <a:r>
              <a:rPr lang="en-AU" dirty="0">
                <a:latin typeface="PreppyGirlsHandwriting" pitchFamily="2" charset="0"/>
              </a:rPr>
              <a:t>u</a:t>
            </a:r>
            <a:r>
              <a:rPr lang="en-AU" dirty="0" smtClean="0">
                <a:latin typeface="PreppyGirlsHandwriting" pitchFamily="2" charset="0"/>
              </a:rPr>
              <a:t>nity</a:t>
            </a:r>
          </a:p>
          <a:p>
            <a:r>
              <a:rPr lang="en-AU" dirty="0" smtClean="0">
                <a:latin typeface="PreppyGirlsHandwriting" pitchFamily="2" charset="0"/>
              </a:rPr>
              <a:t>Cohesion</a:t>
            </a:r>
          </a:p>
          <a:p>
            <a:r>
              <a:rPr lang="en-AU" dirty="0">
                <a:latin typeface="PreppyGirlsHandwriting" pitchFamily="2" charset="0"/>
              </a:rPr>
              <a:t>u</a:t>
            </a:r>
            <a:r>
              <a:rPr lang="en-AU" dirty="0" smtClean="0">
                <a:latin typeface="PreppyGirlsHandwriting" pitchFamily="2" charset="0"/>
              </a:rPr>
              <a:t>nderstanding</a:t>
            </a:r>
          </a:p>
          <a:p>
            <a:r>
              <a:rPr lang="en-AU" dirty="0" smtClean="0">
                <a:latin typeface="PreppyGirlsHandwriting" pitchFamily="2" charset="0"/>
              </a:rPr>
              <a:t>universality</a:t>
            </a:r>
            <a:endParaRPr lang="en-AU" dirty="0"/>
          </a:p>
        </p:txBody>
      </p:sp>
      <p:cxnSp>
        <p:nvCxnSpPr>
          <p:cNvPr id="9" name="Straight Arrow Connector 8"/>
          <p:cNvCxnSpPr/>
          <p:nvPr/>
        </p:nvCxnSpPr>
        <p:spPr>
          <a:xfrm flipV="1">
            <a:off x="4788024" y="2348880"/>
            <a:ext cx="1103530" cy="563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44008" y="3861048"/>
            <a:ext cx="192080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763688" y="3861048"/>
            <a:ext cx="153948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39552" y="3068960"/>
            <a:ext cx="432048" cy="932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47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96" y="-171400"/>
            <a:ext cx="6781800" cy="1600200"/>
          </a:xfrm>
        </p:spPr>
        <p:txBody>
          <a:bodyPr>
            <a:normAutofit/>
          </a:bodyPr>
          <a:lstStyle/>
          <a:p>
            <a:r>
              <a:rPr lang="en-AU" b="1" dirty="0" smtClean="0">
                <a:latin typeface="PreppyGirlsHandwriting" pitchFamily="2" charset="0"/>
              </a:rPr>
              <a:t>DON’T…</a:t>
            </a:r>
            <a:endParaRPr lang="en-AU" dirty="0">
              <a:latin typeface="PreppyGirlsHandwriting" pitchFamily="2" charset="0"/>
            </a:endParaRPr>
          </a:p>
        </p:txBody>
      </p:sp>
      <p:sp>
        <p:nvSpPr>
          <p:cNvPr id="4" name="TextBox 3"/>
          <p:cNvSpPr txBox="1"/>
          <p:nvPr/>
        </p:nvSpPr>
        <p:spPr>
          <a:xfrm>
            <a:off x="802396" y="1844824"/>
            <a:ext cx="7416824" cy="3108543"/>
          </a:xfrm>
          <a:prstGeom prst="rect">
            <a:avLst/>
          </a:prstGeom>
          <a:noFill/>
        </p:spPr>
        <p:txBody>
          <a:bodyPr wrap="square" rtlCol="0">
            <a:spAutoFit/>
          </a:bodyPr>
          <a:lstStyle/>
          <a:p>
            <a:r>
              <a:rPr lang="en-AU" sz="2800" b="1" dirty="0">
                <a:latin typeface="Calibri" pitchFamily="34" charset="0"/>
              </a:rPr>
              <a:t>“Relationships are essential to finding a true sense of belonging.” </a:t>
            </a:r>
            <a:r>
              <a:rPr lang="en-AU" sz="2800" b="1" dirty="0" smtClean="0">
                <a:latin typeface="Calibri" pitchFamily="34" charset="0"/>
              </a:rPr>
              <a:t>Discuss</a:t>
            </a:r>
          </a:p>
          <a:p>
            <a:endParaRPr lang="en-AU" sz="2800" b="1" dirty="0" smtClean="0">
              <a:latin typeface="Calibri" pitchFamily="34" charset="0"/>
            </a:endParaRPr>
          </a:p>
          <a:p>
            <a:endParaRPr lang="en-AU" sz="2800" dirty="0">
              <a:latin typeface="Calibri" pitchFamily="34" charset="0"/>
            </a:endParaRPr>
          </a:p>
          <a:p>
            <a:r>
              <a:rPr lang="en-AU" sz="2800" i="1" dirty="0" smtClean="0">
                <a:latin typeface="Calibri" pitchFamily="34" charset="0"/>
              </a:rPr>
              <a:t>Relationships are essential to finding a true sense of belonging. This can be seen in Skrzynecki’s poetry and the film “The Wild One”.</a:t>
            </a:r>
            <a:endParaRPr lang="en-AU" sz="2800" i="1" dirty="0">
              <a:latin typeface="Calibri" pitchFamily="34" charset="0"/>
            </a:endParaRPr>
          </a:p>
        </p:txBody>
      </p:sp>
      <p:sp>
        <p:nvSpPr>
          <p:cNvPr id="5" name="TextBox 4"/>
          <p:cNvSpPr txBox="1"/>
          <p:nvPr/>
        </p:nvSpPr>
        <p:spPr>
          <a:xfrm>
            <a:off x="3923928" y="4941168"/>
            <a:ext cx="4968552" cy="1569660"/>
          </a:xfrm>
          <a:prstGeom prst="rect">
            <a:avLst/>
          </a:prstGeom>
          <a:noFill/>
        </p:spPr>
        <p:txBody>
          <a:bodyPr wrap="square" rtlCol="0">
            <a:spAutoFit/>
          </a:bodyPr>
          <a:lstStyle/>
          <a:p>
            <a:r>
              <a:rPr lang="en-AU" sz="3200" dirty="0" err="1" smtClean="0">
                <a:solidFill>
                  <a:srgbClr val="FF0000"/>
                </a:solidFill>
                <a:latin typeface="PreppyGirlsHandwriting" pitchFamily="2" charset="0"/>
              </a:rPr>
              <a:t>Arghhhhhhhh</a:t>
            </a:r>
            <a:r>
              <a:rPr lang="en-AU" sz="3200" dirty="0" smtClean="0">
                <a:solidFill>
                  <a:srgbClr val="FF0000"/>
                </a:solidFill>
                <a:latin typeface="PreppyGirlsHandwriting" pitchFamily="2" charset="0"/>
              </a:rPr>
              <a:t>!!!! No original interpretation or thesis</a:t>
            </a:r>
          </a:p>
        </p:txBody>
      </p:sp>
      <p:cxnSp>
        <p:nvCxnSpPr>
          <p:cNvPr id="6" name="Straight Arrow Connector 5"/>
          <p:cNvCxnSpPr/>
          <p:nvPr/>
        </p:nvCxnSpPr>
        <p:spPr>
          <a:xfrm>
            <a:off x="2699792" y="4077072"/>
            <a:ext cx="1296144"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20072" y="2495798"/>
            <a:ext cx="4968552" cy="1077218"/>
          </a:xfrm>
          <a:prstGeom prst="rect">
            <a:avLst/>
          </a:prstGeom>
          <a:noFill/>
        </p:spPr>
        <p:txBody>
          <a:bodyPr wrap="square" rtlCol="0">
            <a:spAutoFit/>
          </a:bodyPr>
          <a:lstStyle/>
          <a:p>
            <a:r>
              <a:rPr lang="en-AU" sz="3200" dirty="0" smtClean="0">
                <a:solidFill>
                  <a:srgbClr val="FF0000"/>
                </a:solidFill>
                <a:latin typeface="PreppyGirlsHandwriting" pitchFamily="2" charset="0"/>
              </a:rPr>
              <a:t>Just repeats the question! </a:t>
            </a:r>
            <a:r>
              <a:rPr lang="en-AU" sz="3200" dirty="0" err="1" smtClean="0">
                <a:solidFill>
                  <a:srgbClr val="FF0000"/>
                </a:solidFill>
                <a:latin typeface="PreppyGirlsHandwriting" pitchFamily="2" charset="0"/>
              </a:rPr>
              <a:t>Argghhh</a:t>
            </a:r>
            <a:r>
              <a:rPr lang="en-AU" sz="3200" dirty="0" smtClean="0">
                <a:solidFill>
                  <a:srgbClr val="FF0000"/>
                </a:solidFill>
                <a:latin typeface="PreppyGirlsHandwriting" pitchFamily="2" charset="0"/>
              </a:rPr>
              <a:t>!!</a:t>
            </a:r>
          </a:p>
        </p:txBody>
      </p:sp>
      <p:cxnSp>
        <p:nvCxnSpPr>
          <p:cNvPr id="10" name="Straight Arrow Connector 9"/>
          <p:cNvCxnSpPr/>
          <p:nvPr/>
        </p:nvCxnSpPr>
        <p:spPr>
          <a:xfrm flipV="1">
            <a:off x="2843808" y="3034407"/>
            <a:ext cx="2088232" cy="682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91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96" y="-171400"/>
            <a:ext cx="6781800" cy="1600200"/>
          </a:xfrm>
        </p:spPr>
        <p:txBody>
          <a:bodyPr>
            <a:normAutofit/>
          </a:bodyPr>
          <a:lstStyle/>
          <a:p>
            <a:r>
              <a:rPr lang="en-AU" b="1" dirty="0" smtClean="0">
                <a:latin typeface="PreppyGirlsHandwriting" pitchFamily="2" charset="0"/>
              </a:rPr>
              <a:t>DO…</a:t>
            </a:r>
            <a:endParaRPr lang="en-AU" dirty="0">
              <a:latin typeface="PreppyGirlsHandwriting" pitchFamily="2" charset="0"/>
            </a:endParaRPr>
          </a:p>
        </p:txBody>
      </p:sp>
      <p:sp>
        <p:nvSpPr>
          <p:cNvPr id="4" name="TextBox 3"/>
          <p:cNvSpPr txBox="1"/>
          <p:nvPr/>
        </p:nvSpPr>
        <p:spPr>
          <a:xfrm>
            <a:off x="683568" y="1544018"/>
            <a:ext cx="7416824" cy="4347344"/>
          </a:xfrm>
          <a:prstGeom prst="rect">
            <a:avLst/>
          </a:prstGeom>
          <a:noFill/>
        </p:spPr>
        <p:txBody>
          <a:bodyPr wrap="square" rtlCol="0">
            <a:spAutoFit/>
          </a:bodyPr>
          <a:lstStyle/>
          <a:p>
            <a:r>
              <a:rPr lang="en-AU" sz="2800" b="1" dirty="0">
                <a:latin typeface="Calibri" pitchFamily="34" charset="0"/>
              </a:rPr>
              <a:t>“Relationships are essential to finding a true sense of belonging.” </a:t>
            </a:r>
            <a:r>
              <a:rPr lang="en-AU" sz="2800" b="1" dirty="0" smtClean="0">
                <a:latin typeface="Calibri" pitchFamily="34" charset="0"/>
              </a:rPr>
              <a:t>Discuss</a:t>
            </a:r>
          </a:p>
          <a:p>
            <a:endParaRPr lang="en-AU" sz="2800" b="1" dirty="0" smtClean="0">
              <a:latin typeface="Calibri" pitchFamily="34" charset="0"/>
            </a:endParaRPr>
          </a:p>
          <a:p>
            <a:endParaRPr lang="en-AU" sz="1050" dirty="0">
              <a:latin typeface="Calibri" pitchFamily="34" charset="0"/>
            </a:endParaRPr>
          </a:p>
          <a:p>
            <a:r>
              <a:rPr lang="en-AU" sz="2600" i="1" dirty="0">
                <a:latin typeface="Calibri" pitchFamily="34" charset="0"/>
              </a:rPr>
              <a:t>The complex nature of the concept of belonging means that a </a:t>
            </a:r>
            <a:r>
              <a:rPr lang="en-AU" sz="2600" i="1" dirty="0" smtClean="0">
                <a:solidFill>
                  <a:srgbClr val="00B0F0"/>
                </a:solidFill>
                <a:latin typeface="Calibri" pitchFamily="34" charset="0"/>
              </a:rPr>
              <a:t>genuine</a:t>
            </a:r>
            <a:r>
              <a:rPr lang="en-AU" sz="2600" i="1" dirty="0" smtClean="0">
                <a:latin typeface="Calibri" pitchFamily="34" charset="0"/>
              </a:rPr>
              <a:t> sense </a:t>
            </a:r>
            <a:r>
              <a:rPr lang="en-AU" sz="2600" i="1" dirty="0">
                <a:latin typeface="Calibri" pitchFamily="34" charset="0"/>
              </a:rPr>
              <a:t>of </a:t>
            </a:r>
            <a:r>
              <a:rPr lang="en-AU" sz="2600" i="1" dirty="0" smtClean="0">
                <a:solidFill>
                  <a:srgbClr val="00B0F0"/>
                </a:solidFill>
                <a:latin typeface="Calibri" pitchFamily="34" charset="0"/>
              </a:rPr>
              <a:t>acceptance</a:t>
            </a:r>
            <a:r>
              <a:rPr lang="en-AU" sz="2600" i="1" dirty="0" smtClean="0">
                <a:latin typeface="Calibri" pitchFamily="34" charset="0"/>
              </a:rPr>
              <a:t> </a:t>
            </a:r>
            <a:r>
              <a:rPr lang="en-AU" sz="2600" i="1" dirty="0" smtClean="0">
                <a:solidFill>
                  <a:srgbClr val="00B050"/>
                </a:solidFill>
                <a:latin typeface="Calibri" pitchFamily="34" charset="0"/>
              </a:rPr>
              <a:t>can </a:t>
            </a:r>
            <a:r>
              <a:rPr lang="en-AU" sz="2600" i="1" dirty="0">
                <a:solidFill>
                  <a:srgbClr val="00B050"/>
                </a:solidFill>
                <a:latin typeface="Calibri" pitchFamily="34" charset="0"/>
              </a:rPr>
              <a:t>be found in different circumstances for different people, </a:t>
            </a:r>
            <a:r>
              <a:rPr lang="en-AU" sz="2600" i="1" dirty="0">
                <a:latin typeface="Calibri" pitchFamily="34" charset="0"/>
              </a:rPr>
              <a:t>however, many </a:t>
            </a:r>
            <a:r>
              <a:rPr lang="en-AU" sz="2600" i="1" dirty="0">
                <a:solidFill>
                  <a:srgbClr val="00B0F0"/>
                </a:solidFill>
                <a:latin typeface="Calibri" pitchFamily="34" charset="0"/>
              </a:rPr>
              <a:t>individuals</a:t>
            </a:r>
            <a:r>
              <a:rPr lang="en-AU" sz="2600" i="1" dirty="0">
                <a:latin typeface="Calibri" pitchFamily="34" charset="0"/>
              </a:rPr>
              <a:t> find their strongest sense of </a:t>
            </a:r>
            <a:r>
              <a:rPr lang="en-AU" sz="2600" i="1" dirty="0" smtClean="0">
                <a:solidFill>
                  <a:srgbClr val="00B0F0"/>
                </a:solidFill>
                <a:latin typeface="Calibri" pitchFamily="34" charset="0"/>
              </a:rPr>
              <a:t>unity</a:t>
            </a:r>
            <a:r>
              <a:rPr lang="en-AU" sz="2600" i="1" dirty="0" smtClean="0">
                <a:latin typeface="Calibri" pitchFamily="34" charset="0"/>
              </a:rPr>
              <a:t> within diverse and sometimes unexpected </a:t>
            </a:r>
            <a:r>
              <a:rPr lang="en-AU" sz="2600" i="1" dirty="0" smtClean="0">
                <a:solidFill>
                  <a:srgbClr val="00B0F0"/>
                </a:solidFill>
                <a:latin typeface="Calibri" pitchFamily="34" charset="0"/>
              </a:rPr>
              <a:t>relationships</a:t>
            </a:r>
            <a:r>
              <a:rPr lang="en-AU" sz="2600" i="1" dirty="0" smtClean="0">
                <a:latin typeface="Calibri" pitchFamily="34" charset="0"/>
              </a:rPr>
              <a:t>. This is evident in Skrzynecki’s suite of poems and </a:t>
            </a:r>
            <a:r>
              <a:rPr lang="en-AU" sz="2600" i="1" dirty="0" err="1" smtClean="0">
                <a:latin typeface="Calibri" pitchFamily="34" charset="0"/>
              </a:rPr>
              <a:t>Holstead’s</a:t>
            </a:r>
            <a:r>
              <a:rPr lang="en-AU" sz="2600" i="1" dirty="0" smtClean="0">
                <a:latin typeface="Calibri" pitchFamily="34" charset="0"/>
              </a:rPr>
              <a:t> film “The Wild One”.</a:t>
            </a:r>
            <a:endParaRPr lang="en-AU" sz="2600" i="1" dirty="0">
              <a:latin typeface="Calibri" pitchFamily="34" charset="0"/>
            </a:endParaRPr>
          </a:p>
        </p:txBody>
      </p:sp>
      <p:sp>
        <p:nvSpPr>
          <p:cNvPr id="5" name="TextBox 4"/>
          <p:cNvSpPr txBox="1"/>
          <p:nvPr/>
        </p:nvSpPr>
        <p:spPr>
          <a:xfrm>
            <a:off x="3594684" y="620688"/>
            <a:ext cx="2633500" cy="923330"/>
          </a:xfrm>
          <a:prstGeom prst="rect">
            <a:avLst/>
          </a:prstGeom>
          <a:noFill/>
        </p:spPr>
        <p:txBody>
          <a:bodyPr wrap="square" rtlCol="0">
            <a:spAutoFit/>
          </a:bodyPr>
          <a:lstStyle/>
          <a:p>
            <a:r>
              <a:rPr lang="en-AU" dirty="0" smtClean="0">
                <a:solidFill>
                  <a:srgbClr val="FF0000"/>
                </a:solidFill>
                <a:latin typeface="PreppyGirlsHandwriting" pitchFamily="2" charset="0"/>
              </a:rPr>
              <a:t>Uses a variety of synonyms linked to the question – Yay!</a:t>
            </a:r>
          </a:p>
        </p:txBody>
      </p:sp>
      <p:sp>
        <p:nvSpPr>
          <p:cNvPr id="6" name="TextBox 5"/>
          <p:cNvSpPr txBox="1"/>
          <p:nvPr/>
        </p:nvSpPr>
        <p:spPr>
          <a:xfrm>
            <a:off x="6228184" y="2159140"/>
            <a:ext cx="2633500" cy="923330"/>
          </a:xfrm>
          <a:prstGeom prst="rect">
            <a:avLst/>
          </a:prstGeom>
          <a:noFill/>
        </p:spPr>
        <p:txBody>
          <a:bodyPr wrap="square" rtlCol="0">
            <a:spAutoFit/>
          </a:bodyPr>
          <a:lstStyle/>
          <a:p>
            <a:r>
              <a:rPr lang="en-AU" dirty="0" smtClean="0">
                <a:solidFill>
                  <a:srgbClr val="FF0000"/>
                </a:solidFill>
                <a:latin typeface="PreppyGirlsHandwriting" pitchFamily="2" charset="0"/>
              </a:rPr>
              <a:t>Clear and original thesis that links to the question – Yay!</a:t>
            </a:r>
          </a:p>
        </p:txBody>
      </p:sp>
      <p:cxnSp>
        <p:nvCxnSpPr>
          <p:cNvPr id="7" name="Straight Arrow Connector 6"/>
          <p:cNvCxnSpPr/>
          <p:nvPr/>
        </p:nvCxnSpPr>
        <p:spPr>
          <a:xfrm>
            <a:off x="4067944" y="1544018"/>
            <a:ext cx="1224136" cy="1891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544934" y="3082470"/>
            <a:ext cx="555458" cy="706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57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6781800" cy="1600200"/>
          </a:xfrm>
        </p:spPr>
        <p:txBody>
          <a:bodyPr>
            <a:normAutofit fontScale="90000"/>
          </a:bodyPr>
          <a:lstStyle/>
          <a:p>
            <a:r>
              <a:rPr lang="en-AU" b="1" dirty="0" smtClean="0"/>
              <a:t>What is a thesis or line of argument?</a:t>
            </a:r>
            <a:endParaRPr lang="en-AU" dirty="0"/>
          </a:p>
        </p:txBody>
      </p:sp>
      <p:sp>
        <p:nvSpPr>
          <p:cNvPr id="4" name="TextBox 3"/>
          <p:cNvSpPr txBox="1"/>
          <p:nvPr/>
        </p:nvSpPr>
        <p:spPr>
          <a:xfrm>
            <a:off x="802396" y="2132856"/>
            <a:ext cx="7416824" cy="3539430"/>
          </a:xfrm>
          <a:prstGeom prst="rect">
            <a:avLst/>
          </a:prstGeom>
          <a:noFill/>
        </p:spPr>
        <p:txBody>
          <a:bodyPr wrap="square" rtlCol="0">
            <a:spAutoFit/>
          </a:bodyPr>
          <a:lstStyle/>
          <a:p>
            <a:r>
              <a:rPr lang="en-AU" sz="2800" dirty="0">
                <a:latin typeface="Calibri" pitchFamily="34" charset="0"/>
              </a:rPr>
              <a:t>A thesis is just a fancy word for an argument or overall point of view. </a:t>
            </a:r>
            <a:r>
              <a:rPr lang="en-AU" sz="2800" b="1" dirty="0">
                <a:latin typeface="Calibri" pitchFamily="34" charset="0"/>
              </a:rPr>
              <a:t>Your opening thesis statement basically needs to state an argument that you will develop and provide evidence for throughout your essay.</a:t>
            </a:r>
            <a:r>
              <a:rPr lang="en-AU" sz="2800" dirty="0">
                <a:latin typeface="Calibri" pitchFamily="34" charset="0"/>
              </a:rPr>
              <a:t> There is no need for this to be complex, but better essays generally will have a thesis that responds to the question without using the exact wording of the question. </a:t>
            </a:r>
            <a:endParaRPr lang="en-AU" sz="1600" dirty="0">
              <a:latin typeface="Calibri" pitchFamily="34" charset="0"/>
            </a:endParaRPr>
          </a:p>
        </p:txBody>
      </p:sp>
    </p:spTree>
    <p:extLst>
      <p:ext uri="{BB962C8B-B14F-4D97-AF65-F5344CB8AC3E}">
        <p14:creationId xmlns:p14="http://schemas.microsoft.com/office/powerpoint/2010/main" val="2822899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88640"/>
            <a:ext cx="6781800" cy="1600200"/>
          </a:xfrm>
        </p:spPr>
        <p:txBody>
          <a:bodyPr>
            <a:normAutofit fontScale="90000"/>
          </a:bodyPr>
          <a:lstStyle/>
          <a:p>
            <a:r>
              <a:rPr lang="en-AU" b="1" dirty="0" smtClean="0">
                <a:latin typeface="PreppyGirlsHandwriting" pitchFamily="2" charset="0"/>
              </a:rPr>
              <a:t>Why is this a good intro?</a:t>
            </a:r>
            <a:endParaRPr lang="en-AU" dirty="0">
              <a:latin typeface="PreppyGirlsHandwriting" pitchFamily="2" charset="0"/>
            </a:endParaRPr>
          </a:p>
        </p:txBody>
      </p:sp>
      <p:sp>
        <p:nvSpPr>
          <p:cNvPr id="4" name="TextBox 3"/>
          <p:cNvSpPr txBox="1"/>
          <p:nvPr/>
        </p:nvSpPr>
        <p:spPr>
          <a:xfrm>
            <a:off x="779367" y="1844824"/>
            <a:ext cx="7416824" cy="4154984"/>
          </a:xfrm>
          <a:prstGeom prst="rect">
            <a:avLst/>
          </a:prstGeom>
          <a:noFill/>
        </p:spPr>
        <p:txBody>
          <a:bodyPr wrap="square" rtlCol="0">
            <a:spAutoFit/>
          </a:bodyPr>
          <a:lstStyle/>
          <a:p>
            <a:endParaRPr lang="en-AU" sz="2400" dirty="0">
              <a:latin typeface="Calibri" pitchFamily="34" charset="0"/>
            </a:endParaRPr>
          </a:p>
          <a:p>
            <a:pPr marL="342900" lvl="0" indent="-342900">
              <a:buFont typeface="Wingdings" pitchFamily="2" charset="2"/>
              <a:buChar char="§"/>
            </a:pPr>
            <a:r>
              <a:rPr lang="en-AU" sz="2400" dirty="0">
                <a:latin typeface="Calibri" pitchFamily="34" charset="0"/>
              </a:rPr>
              <a:t>Shows you know something about the concept of belonging</a:t>
            </a:r>
          </a:p>
          <a:p>
            <a:pPr marL="342900" lvl="0" indent="-342900">
              <a:buFont typeface="Wingdings" pitchFamily="2" charset="2"/>
              <a:buChar char="§"/>
            </a:pPr>
            <a:r>
              <a:rPr lang="en-AU" sz="2400" dirty="0">
                <a:latin typeface="Calibri" pitchFamily="34" charset="0"/>
              </a:rPr>
              <a:t>Refers to the question without using all the exact words</a:t>
            </a:r>
          </a:p>
          <a:p>
            <a:pPr marL="342900" lvl="0" indent="-342900">
              <a:buFont typeface="Wingdings" pitchFamily="2" charset="2"/>
              <a:buChar char="§"/>
            </a:pPr>
            <a:r>
              <a:rPr lang="en-AU" sz="2400" dirty="0">
                <a:latin typeface="Calibri" pitchFamily="34" charset="0"/>
              </a:rPr>
              <a:t>Is broad enough to allow you to develop convincing arguments, and then counter-arguments</a:t>
            </a:r>
          </a:p>
          <a:p>
            <a:pPr marL="342900" lvl="0" indent="-342900">
              <a:buFont typeface="Wingdings" pitchFamily="2" charset="2"/>
              <a:buChar char="§"/>
            </a:pPr>
            <a:r>
              <a:rPr lang="en-AU" sz="2400" dirty="0">
                <a:latin typeface="Calibri" pitchFamily="34" charset="0"/>
              </a:rPr>
              <a:t>Uses definitive words such as “</a:t>
            </a:r>
            <a:r>
              <a:rPr lang="en-AU" sz="2400" i="1" dirty="0">
                <a:latin typeface="Calibri" pitchFamily="34" charset="0"/>
              </a:rPr>
              <a:t>means” </a:t>
            </a:r>
            <a:r>
              <a:rPr lang="en-AU" sz="2400" dirty="0">
                <a:latin typeface="Calibri" pitchFamily="34" charset="0"/>
              </a:rPr>
              <a:t>and </a:t>
            </a:r>
            <a:r>
              <a:rPr lang="en-AU" sz="2400" i="1" dirty="0" smtClean="0">
                <a:latin typeface="Calibri" pitchFamily="34" charset="0"/>
              </a:rPr>
              <a:t>“can be” </a:t>
            </a:r>
            <a:r>
              <a:rPr lang="en-AU" sz="2400" dirty="0">
                <a:latin typeface="Calibri" pitchFamily="34" charset="0"/>
              </a:rPr>
              <a:t>instead of using words such as </a:t>
            </a:r>
            <a:r>
              <a:rPr lang="en-AU" sz="2400" i="1" dirty="0" smtClean="0">
                <a:latin typeface="Calibri" pitchFamily="34" charset="0"/>
              </a:rPr>
              <a:t>may </a:t>
            </a:r>
            <a:r>
              <a:rPr lang="en-AU" sz="2400" dirty="0" smtClean="0">
                <a:latin typeface="Calibri" pitchFamily="34" charset="0"/>
              </a:rPr>
              <a:t>or</a:t>
            </a:r>
            <a:r>
              <a:rPr lang="en-AU" sz="2400" i="1" dirty="0" smtClean="0">
                <a:latin typeface="Calibri" pitchFamily="34" charset="0"/>
              </a:rPr>
              <a:t> might </a:t>
            </a:r>
            <a:r>
              <a:rPr lang="en-AU" sz="2400" dirty="0" smtClean="0">
                <a:latin typeface="Calibri" pitchFamily="34" charset="0"/>
              </a:rPr>
              <a:t>. </a:t>
            </a:r>
            <a:r>
              <a:rPr lang="en-AU" sz="2400" dirty="0">
                <a:latin typeface="Calibri" pitchFamily="34" charset="0"/>
              </a:rPr>
              <a:t>This makes it sound convincing and </a:t>
            </a:r>
            <a:r>
              <a:rPr lang="en-AU" sz="2400" dirty="0" smtClean="0">
                <a:latin typeface="Calibri" pitchFamily="34" charset="0"/>
              </a:rPr>
              <a:t>argumentative (high modality), </a:t>
            </a:r>
            <a:r>
              <a:rPr lang="en-AU" sz="2400" dirty="0">
                <a:latin typeface="Calibri" pitchFamily="34" charset="0"/>
              </a:rPr>
              <a:t>which is a good thing as the purpose of an essay is to </a:t>
            </a:r>
            <a:r>
              <a:rPr lang="en-AU" sz="2400" dirty="0" smtClean="0">
                <a:latin typeface="Calibri" pitchFamily="34" charset="0"/>
              </a:rPr>
              <a:t>persuade.</a:t>
            </a:r>
            <a:endParaRPr lang="en-AU" sz="2400" dirty="0">
              <a:latin typeface="Calibri" pitchFamily="34" charset="0"/>
            </a:endParaRPr>
          </a:p>
        </p:txBody>
      </p:sp>
    </p:spTree>
    <p:extLst>
      <p:ext uri="{BB962C8B-B14F-4D97-AF65-F5344CB8AC3E}">
        <p14:creationId xmlns:p14="http://schemas.microsoft.com/office/powerpoint/2010/main" val="835445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356992"/>
            <a:ext cx="7704856" cy="1600200"/>
          </a:xfrm>
        </p:spPr>
        <p:txBody>
          <a:bodyPr>
            <a:noAutofit/>
          </a:bodyPr>
          <a:lstStyle/>
          <a:p>
            <a:r>
              <a:rPr lang="en-AU" sz="8800" dirty="0" smtClean="0">
                <a:solidFill>
                  <a:srgbClr val="FF0000"/>
                </a:solidFill>
                <a:latin typeface="PreppyGirlsHandwriting" pitchFamily="2" charset="0"/>
              </a:rPr>
              <a:t>So… </a:t>
            </a:r>
            <a:br>
              <a:rPr lang="en-AU" sz="8800" dirty="0" smtClean="0">
                <a:solidFill>
                  <a:srgbClr val="FF0000"/>
                </a:solidFill>
                <a:latin typeface="PreppyGirlsHandwriting" pitchFamily="2" charset="0"/>
              </a:rPr>
            </a:br>
            <a:r>
              <a:rPr lang="en-AU" sz="8800" dirty="0">
                <a:solidFill>
                  <a:srgbClr val="FF0000"/>
                </a:solidFill>
                <a:latin typeface="PreppyGirlsHandwriting" pitchFamily="2" charset="0"/>
              </a:rPr>
              <a:t/>
            </a:r>
            <a:br>
              <a:rPr lang="en-AU" sz="8800" dirty="0">
                <a:solidFill>
                  <a:srgbClr val="FF0000"/>
                </a:solidFill>
                <a:latin typeface="PreppyGirlsHandwriting" pitchFamily="2" charset="0"/>
              </a:rPr>
            </a:br>
            <a:r>
              <a:rPr lang="en-AU" sz="8800" dirty="0" smtClean="0">
                <a:solidFill>
                  <a:srgbClr val="FF0000"/>
                </a:solidFill>
                <a:latin typeface="PreppyGirlsHandwriting" pitchFamily="2" charset="0"/>
              </a:rPr>
              <a:t>Over to you.</a:t>
            </a:r>
            <a:endParaRPr lang="en-AU" sz="8800" dirty="0">
              <a:solidFill>
                <a:schemeClr val="tx1"/>
              </a:solidFill>
              <a:latin typeface="PreppyGirlsHandwriting" pitchFamily="2" charset="0"/>
            </a:endParaRPr>
          </a:p>
        </p:txBody>
      </p:sp>
    </p:spTree>
    <p:extLst>
      <p:ext uri="{BB962C8B-B14F-4D97-AF65-F5344CB8AC3E}">
        <p14:creationId xmlns:p14="http://schemas.microsoft.com/office/powerpoint/2010/main" val="4139194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205064"/>
            <a:ext cx="6781800" cy="1600200"/>
          </a:xfrm>
        </p:spPr>
        <p:txBody>
          <a:bodyPr>
            <a:noAutofit/>
          </a:bodyPr>
          <a:lstStyle/>
          <a:p>
            <a:r>
              <a:rPr lang="en-AU" sz="4000" b="1" dirty="0" smtClean="0">
                <a:latin typeface="PreppyGirlsHandwriting" pitchFamily="2" charset="0"/>
              </a:rPr>
              <a:t>Let’s start by creating </a:t>
            </a:r>
            <a:r>
              <a:rPr lang="en-AU" sz="4000" b="1" dirty="0" smtClean="0">
                <a:solidFill>
                  <a:srgbClr val="FF0000"/>
                </a:solidFill>
                <a:latin typeface="PreppyGirlsHandwriting" pitchFamily="2" charset="0"/>
              </a:rPr>
              <a:t>thesis statements </a:t>
            </a:r>
            <a:r>
              <a:rPr lang="en-AU" sz="4000" b="1" dirty="0" smtClean="0">
                <a:latin typeface="PreppyGirlsHandwriting" pitchFamily="2" charset="0"/>
              </a:rPr>
              <a:t>in response to “topics” associated with belonging. </a:t>
            </a:r>
            <a:br>
              <a:rPr lang="en-AU" sz="4000" b="1" dirty="0" smtClean="0">
                <a:latin typeface="PreppyGirlsHandwriting" pitchFamily="2" charset="0"/>
              </a:rPr>
            </a:br>
            <a:r>
              <a:rPr lang="en-AU" sz="4000" b="1" dirty="0">
                <a:latin typeface="PreppyGirlsHandwriting" pitchFamily="2" charset="0"/>
              </a:rPr>
              <a:t/>
            </a:r>
            <a:br>
              <a:rPr lang="en-AU" sz="4000" b="1" dirty="0">
                <a:latin typeface="PreppyGirlsHandwriting" pitchFamily="2" charset="0"/>
              </a:rPr>
            </a:br>
            <a:r>
              <a:rPr lang="en-AU" sz="4000" b="1" dirty="0" smtClean="0">
                <a:latin typeface="PreppyGirlsHandwriting" pitchFamily="2" charset="0"/>
              </a:rPr>
              <a:t>Write a one or two line statement in response to the following…</a:t>
            </a:r>
            <a:endParaRPr lang="en-AU" sz="4000" dirty="0">
              <a:latin typeface="PreppyGirlsHandwriting" pitchFamily="2" charset="0"/>
            </a:endParaRPr>
          </a:p>
        </p:txBody>
      </p:sp>
    </p:spTree>
    <p:extLst>
      <p:ext uri="{BB962C8B-B14F-4D97-AF65-F5344CB8AC3E}">
        <p14:creationId xmlns:p14="http://schemas.microsoft.com/office/powerpoint/2010/main" val="1311871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52" y="2836912"/>
            <a:ext cx="6781800" cy="1600200"/>
          </a:xfrm>
        </p:spPr>
        <p:txBody>
          <a:bodyPr>
            <a:noAutofit/>
          </a:bodyPr>
          <a:lstStyle/>
          <a:p>
            <a:pPr algn="ctr"/>
            <a:r>
              <a:rPr lang="en-AU" sz="6000" b="1" dirty="0" smtClean="0">
                <a:latin typeface="PreppyGirlsHandwriting" pitchFamily="2" charset="0"/>
              </a:rPr>
              <a:t>Belonging </a:t>
            </a:r>
            <a:br>
              <a:rPr lang="en-AU" sz="6000" b="1" dirty="0" smtClean="0">
                <a:latin typeface="PreppyGirlsHandwriting" pitchFamily="2" charset="0"/>
              </a:rPr>
            </a:br>
            <a:r>
              <a:rPr lang="en-AU" sz="6000" b="1" dirty="0" smtClean="0">
                <a:latin typeface="PreppyGirlsHandwriting" pitchFamily="2" charset="0"/>
              </a:rPr>
              <a:t>and </a:t>
            </a:r>
            <a:br>
              <a:rPr lang="en-AU" sz="6000" b="1" dirty="0" smtClean="0">
                <a:latin typeface="PreppyGirlsHandwriting" pitchFamily="2" charset="0"/>
              </a:rPr>
            </a:br>
            <a:r>
              <a:rPr lang="en-AU" sz="6000" b="1" dirty="0" smtClean="0">
                <a:latin typeface="PreppyGirlsHandwriting" pitchFamily="2" charset="0"/>
              </a:rPr>
              <a:t>self identity</a:t>
            </a:r>
            <a:endParaRPr lang="en-AU" sz="6000" dirty="0">
              <a:latin typeface="PreppyGirlsHandwriting" pitchFamily="2" charset="0"/>
            </a:endParaRPr>
          </a:p>
        </p:txBody>
      </p:sp>
    </p:spTree>
    <p:extLst>
      <p:ext uri="{BB962C8B-B14F-4D97-AF65-F5344CB8AC3E}">
        <p14:creationId xmlns:p14="http://schemas.microsoft.com/office/powerpoint/2010/main" val="3655404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52" y="2836912"/>
            <a:ext cx="6781800" cy="1600200"/>
          </a:xfrm>
        </p:spPr>
        <p:txBody>
          <a:bodyPr>
            <a:noAutofit/>
          </a:bodyPr>
          <a:lstStyle/>
          <a:p>
            <a:pPr algn="ctr"/>
            <a:r>
              <a:rPr lang="en-AU" sz="6000" b="1" dirty="0" smtClean="0">
                <a:latin typeface="PreppyGirlsHandwriting" pitchFamily="2" charset="0"/>
              </a:rPr>
              <a:t>Belonging </a:t>
            </a:r>
            <a:br>
              <a:rPr lang="en-AU" sz="6000" b="1" dirty="0" smtClean="0">
                <a:latin typeface="PreppyGirlsHandwriting" pitchFamily="2" charset="0"/>
              </a:rPr>
            </a:br>
            <a:r>
              <a:rPr lang="en-AU" sz="6000" b="1" dirty="0" smtClean="0">
                <a:latin typeface="PreppyGirlsHandwriting" pitchFamily="2" charset="0"/>
              </a:rPr>
              <a:t>and </a:t>
            </a:r>
            <a:br>
              <a:rPr lang="en-AU" sz="6000" b="1" dirty="0" smtClean="0">
                <a:latin typeface="PreppyGirlsHandwriting" pitchFamily="2" charset="0"/>
              </a:rPr>
            </a:br>
            <a:r>
              <a:rPr lang="en-AU" sz="6000" b="1" dirty="0" smtClean="0">
                <a:latin typeface="PreppyGirlsHandwriting" pitchFamily="2" charset="0"/>
              </a:rPr>
              <a:t>sense of place</a:t>
            </a:r>
            <a:endParaRPr lang="en-AU" sz="6000" dirty="0">
              <a:latin typeface="PreppyGirlsHandwriting" pitchFamily="2" charset="0"/>
            </a:endParaRPr>
          </a:p>
        </p:txBody>
      </p:sp>
    </p:spTree>
    <p:extLst>
      <p:ext uri="{BB962C8B-B14F-4D97-AF65-F5344CB8AC3E}">
        <p14:creationId xmlns:p14="http://schemas.microsoft.com/office/powerpoint/2010/main" val="2341003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52" y="2836912"/>
            <a:ext cx="6781800" cy="1600200"/>
          </a:xfrm>
        </p:spPr>
        <p:txBody>
          <a:bodyPr>
            <a:noAutofit/>
          </a:bodyPr>
          <a:lstStyle/>
          <a:p>
            <a:pPr algn="ctr"/>
            <a:r>
              <a:rPr lang="en-AU" sz="6000" b="1" dirty="0" smtClean="0">
                <a:latin typeface="PreppyGirlsHandwriting" pitchFamily="2" charset="0"/>
              </a:rPr>
              <a:t>Belonging </a:t>
            </a:r>
            <a:br>
              <a:rPr lang="en-AU" sz="6000" b="1" dirty="0" smtClean="0">
                <a:latin typeface="PreppyGirlsHandwriting" pitchFamily="2" charset="0"/>
              </a:rPr>
            </a:br>
            <a:r>
              <a:rPr lang="en-AU" sz="6000" b="1" dirty="0" smtClean="0">
                <a:latin typeface="PreppyGirlsHandwriting" pitchFamily="2" charset="0"/>
              </a:rPr>
              <a:t>and </a:t>
            </a:r>
            <a:br>
              <a:rPr lang="en-AU" sz="6000" b="1" dirty="0" smtClean="0">
                <a:latin typeface="PreppyGirlsHandwriting" pitchFamily="2" charset="0"/>
              </a:rPr>
            </a:br>
            <a:r>
              <a:rPr lang="en-AU" sz="6000" b="1" dirty="0" smtClean="0">
                <a:latin typeface="PreppyGirlsHandwriting" pitchFamily="2" charset="0"/>
              </a:rPr>
              <a:t>choices</a:t>
            </a:r>
            <a:endParaRPr lang="en-AU" sz="6000" dirty="0">
              <a:latin typeface="PreppyGirlsHandwriting" pitchFamily="2" charset="0"/>
            </a:endParaRPr>
          </a:p>
        </p:txBody>
      </p:sp>
    </p:spTree>
    <p:extLst>
      <p:ext uri="{BB962C8B-B14F-4D97-AF65-F5344CB8AC3E}">
        <p14:creationId xmlns:p14="http://schemas.microsoft.com/office/powerpoint/2010/main" val="4279123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52" y="2420888"/>
            <a:ext cx="6781800" cy="1600200"/>
          </a:xfrm>
        </p:spPr>
        <p:txBody>
          <a:bodyPr>
            <a:noAutofit/>
          </a:bodyPr>
          <a:lstStyle/>
          <a:p>
            <a:pPr algn="ctr"/>
            <a:r>
              <a:rPr lang="en-AU" sz="6000" b="1" dirty="0" smtClean="0">
                <a:latin typeface="PreppyGirlsHandwriting" pitchFamily="2" charset="0"/>
              </a:rPr>
              <a:t>Belonging </a:t>
            </a:r>
            <a:br>
              <a:rPr lang="en-AU" sz="6000" b="1" dirty="0" smtClean="0">
                <a:latin typeface="PreppyGirlsHandwriting" pitchFamily="2" charset="0"/>
              </a:rPr>
            </a:br>
            <a:r>
              <a:rPr lang="en-AU" sz="6000" b="1" dirty="0" smtClean="0">
                <a:latin typeface="PreppyGirlsHandwriting" pitchFamily="2" charset="0"/>
              </a:rPr>
              <a:t>over time</a:t>
            </a:r>
            <a:endParaRPr lang="en-AU" sz="6000" dirty="0">
              <a:latin typeface="PreppyGirlsHandwriting" pitchFamily="2" charset="0"/>
            </a:endParaRPr>
          </a:p>
        </p:txBody>
      </p:sp>
    </p:spTree>
    <p:extLst>
      <p:ext uri="{BB962C8B-B14F-4D97-AF65-F5344CB8AC3E}">
        <p14:creationId xmlns:p14="http://schemas.microsoft.com/office/powerpoint/2010/main" val="1021807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52" y="2908920"/>
            <a:ext cx="6781800" cy="1600200"/>
          </a:xfrm>
        </p:spPr>
        <p:txBody>
          <a:bodyPr>
            <a:noAutofit/>
          </a:bodyPr>
          <a:lstStyle/>
          <a:p>
            <a:pPr algn="ctr"/>
            <a:r>
              <a:rPr lang="en-AU" sz="6000" b="1" dirty="0" smtClean="0">
                <a:latin typeface="PreppyGirlsHandwriting" pitchFamily="2" charset="0"/>
              </a:rPr>
              <a:t>Belonging </a:t>
            </a:r>
            <a:br>
              <a:rPr lang="en-AU" sz="6000" b="1" dirty="0" smtClean="0">
                <a:latin typeface="PreppyGirlsHandwriting" pitchFamily="2" charset="0"/>
              </a:rPr>
            </a:br>
            <a:r>
              <a:rPr lang="en-AU" sz="6000" b="1" dirty="0" smtClean="0">
                <a:latin typeface="PreppyGirlsHandwriting" pitchFamily="2" charset="0"/>
              </a:rPr>
              <a:t>and</a:t>
            </a:r>
            <a:br>
              <a:rPr lang="en-AU" sz="6000" b="1" dirty="0" smtClean="0">
                <a:latin typeface="PreppyGirlsHandwriting" pitchFamily="2" charset="0"/>
              </a:rPr>
            </a:br>
            <a:r>
              <a:rPr lang="en-AU" sz="6000" b="1" dirty="0" smtClean="0">
                <a:latin typeface="PreppyGirlsHandwriting" pitchFamily="2" charset="0"/>
              </a:rPr>
              <a:t>community</a:t>
            </a:r>
            <a:endParaRPr lang="en-AU" sz="6000" dirty="0">
              <a:latin typeface="PreppyGirlsHandwriting" pitchFamily="2" charset="0"/>
            </a:endParaRPr>
          </a:p>
        </p:txBody>
      </p:sp>
    </p:spTree>
    <p:extLst>
      <p:ext uri="{BB962C8B-B14F-4D97-AF65-F5344CB8AC3E}">
        <p14:creationId xmlns:p14="http://schemas.microsoft.com/office/powerpoint/2010/main" val="457081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52" y="2908920"/>
            <a:ext cx="6781800" cy="1600200"/>
          </a:xfrm>
        </p:spPr>
        <p:txBody>
          <a:bodyPr>
            <a:noAutofit/>
          </a:bodyPr>
          <a:lstStyle/>
          <a:p>
            <a:pPr algn="ctr"/>
            <a:r>
              <a:rPr lang="en-AU" sz="6000" b="1" dirty="0" smtClean="0">
                <a:latin typeface="PreppyGirlsHandwriting" pitchFamily="2" charset="0"/>
              </a:rPr>
              <a:t>Belonging </a:t>
            </a:r>
            <a:br>
              <a:rPr lang="en-AU" sz="6000" b="1" dirty="0" smtClean="0">
                <a:latin typeface="PreppyGirlsHandwriting" pitchFamily="2" charset="0"/>
              </a:rPr>
            </a:br>
            <a:r>
              <a:rPr lang="en-AU" sz="6000" b="1" dirty="0" smtClean="0">
                <a:latin typeface="PreppyGirlsHandwriting" pitchFamily="2" charset="0"/>
              </a:rPr>
              <a:t>and</a:t>
            </a:r>
            <a:br>
              <a:rPr lang="en-AU" sz="6000" b="1" dirty="0" smtClean="0">
                <a:latin typeface="PreppyGirlsHandwriting" pitchFamily="2" charset="0"/>
              </a:rPr>
            </a:br>
            <a:r>
              <a:rPr lang="en-AU" sz="6000" b="1" dirty="0" smtClean="0">
                <a:latin typeface="PreppyGirlsHandwriting" pitchFamily="2" charset="0"/>
              </a:rPr>
              <a:t>alienation</a:t>
            </a:r>
            <a:endParaRPr lang="en-AU" sz="6000" dirty="0">
              <a:latin typeface="PreppyGirlsHandwriting" pitchFamily="2" charset="0"/>
            </a:endParaRPr>
          </a:p>
        </p:txBody>
      </p:sp>
    </p:spTree>
    <p:extLst>
      <p:ext uri="{BB962C8B-B14F-4D97-AF65-F5344CB8AC3E}">
        <p14:creationId xmlns:p14="http://schemas.microsoft.com/office/powerpoint/2010/main" val="952099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52" y="3268960"/>
            <a:ext cx="6781800" cy="1600200"/>
          </a:xfrm>
        </p:spPr>
        <p:txBody>
          <a:bodyPr>
            <a:noAutofit/>
          </a:bodyPr>
          <a:lstStyle/>
          <a:p>
            <a:pPr algn="ctr"/>
            <a:r>
              <a:rPr lang="en-AU" sz="6000" b="1" dirty="0" smtClean="0">
                <a:latin typeface="PreppyGirlsHandwriting" pitchFamily="2" charset="0"/>
              </a:rPr>
              <a:t>Belonging </a:t>
            </a:r>
            <a:br>
              <a:rPr lang="en-AU" sz="6000" b="1" dirty="0" smtClean="0">
                <a:latin typeface="PreppyGirlsHandwriting" pitchFamily="2" charset="0"/>
              </a:rPr>
            </a:br>
            <a:r>
              <a:rPr lang="en-AU" sz="6000" b="1" dirty="0" smtClean="0">
                <a:latin typeface="PreppyGirlsHandwriting" pitchFamily="2" charset="0"/>
              </a:rPr>
              <a:t>and</a:t>
            </a:r>
            <a:br>
              <a:rPr lang="en-AU" sz="6000" b="1" dirty="0" smtClean="0">
                <a:latin typeface="PreppyGirlsHandwriting" pitchFamily="2" charset="0"/>
              </a:rPr>
            </a:br>
            <a:r>
              <a:rPr lang="en-AU" sz="6000" b="1" dirty="0" smtClean="0">
                <a:latin typeface="PreppyGirlsHandwriting" pitchFamily="2" charset="0"/>
              </a:rPr>
              <a:t>personal experiences</a:t>
            </a:r>
            <a:endParaRPr lang="en-AU" sz="6000" dirty="0">
              <a:latin typeface="PreppyGirlsHandwriting" pitchFamily="2" charset="0"/>
            </a:endParaRPr>
          </a:p>
        </p:txBody>
      </p:sp>
    </p:spTree>
    <p:extLst>
      <p:ext uri="{BB962C8B-B14F-4D97-AF65-F5344CB8AC3E}">
        <p14:creationId xmlns:p14="http://schemas.microsoft.com/office/powerpoint/2010/main" val="3856034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036712"/>
            <a:ext cx="6781800" cy="1600200"/>
          </a:xfrm>
        </p:spPr>
        <p:txBody>
          <a:bodyPr>
            <a:normAutofit fontScale="90000"/>
          </a:bodyPr>
          <a:lstStyle/>
          <a:p>
            <a:r>
              <a:rPr lang="en-AU" b="1" dirty="0"/>
              <a:t>Mastering the Introduction and Thesis </a:t>
            </a:r>
            <a:r>
              <a:rPr lang="en-AU" b="1" dirty="0" smtClean="0"/>
              <a:t>Development</a:t>
            </a:r>
            <a:endParaRPr lang="en-AU" dirty="0"/>
          </a:p>
        </p:txBody>
      </p:sp>
      <p:sp>
        <p:nvSpPr>
          <p:cNvPr id="4" name="TextBox 3"/>
          <p:cNvSpPr txBox="1"/>
          <p:nvPr/>
        </p:nvSpPr>
        <p:spPr>
          <a:xfrm>
            <a:off x="827584" y="2852936"/>
            <a:ext cx="7416824" cy="2954655"/>
          </a:xfrm>
          <a:prstGeom prst="rect">
            <a:avLst/>
          </a:prstGeom>
          <a:noFill/>
        </p:spPr>
        <p:txBody>
          <a:bodyPr wrap="square" rtlCol="0">
            <a:spAutoFit/>
          </a:bodyPr>
          <a:lstStyle/>
          <a:p>
            <a:r>
              <a:rPr lang="en-AU" sz="2400" dirty="0">
                <a:latin typeface="Calibri" pitchFamily="34" charset="0"/>
              </a:rPr>
              <a:t>A thesis or line of argument should </a:t>
            </a:r>
            <a:r>
              <a:rPr lang="en-AU" sz="2400" b="1" dirty="0">
                <a:latin typeface="Calibri" pitchFamily="34" charset="0"/>
              </a:rPr>
              <a:t>reflect your perspective and understanding of what you have been studying.</a:t>
            </a:r>
            <a:r>
              <a:rPr lang="en-AU" sz="2400" dirty="0">
                <a:latin typeface="Calibri" pitchFamily="34" charset="0"/>
              </a:rPr>
              <a:t> It will be used to </a:t>
            </a:r>
            <a:r>
              <a:rPr lang="en-AU" sz="2400" b="1" dirty="0">
                <a:latin typeface="Calibri" pitchFamily="34" charset="0"/>
              </a:rPr>
              <a:t>shape and direct your response</a:t>
            </a:r>
            <a:r>
              <a:rPr lang="en-AU" sz="2400" dirty="0">
                <a:latin typeface="Calibri" pitchFamily="34" charset="0"/>
              </a:rPr>
              <a:t> and will be supported and/or challenged by your prescribed text and (if relevant) texts of own choosing. A thesis creates a </a:t>
            </a:r>
            <a:r>
              <a:rPr lang="en-AU" sz="2400" b="1" dirty="0">
                <a:latin typeface="Calibri" pitchFamily="34" charset="0"/>
              </a:rPr>
              <a:t>cohesive framework or structure</a:t>
            </a:r>
            <a:r>
              <a:rPr lang="en-AU" sz="2400" dirty="0">
                <a:latin typeface="Calibri" pitchFamily="34" charset="0"/>
              </a:rPr>
              <a:t> enabling you to integrate your response. </a:t>
            </a:r>
          </a:p>
          <a:p>
            <a:endParaRPr lang="en-AU" dirty="0"/>
          </a:p>
        </p:txBody>
      </p:sp>
    </p:spTree>
    <p:extLst>
      <p:ext uri="{BB962C8B-B14F-4D97-AF65-F5344CB8AC3E}">
        <p14:creationId xmlns:p14="http://schemas.microsoft.com/office/powerpoint/2010/main" val="27438638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52" y="3068960"/>
            <a:ext cx="6781800" cy="1600200"/>
          </a:xfrm>
        </p:spPr>
        <p:txBody>
          <a:bodyPr>
            <a:noAutofit/>
          </a:bodyPr>
          <a:lstStyle/>
          <a:p>
            <a:pPr algn="ctr"/>
            <a:r>
              <a:rPr lang="en-AU" sz="6000" b="1" dirty="0" smtClean="0">
                <a:latin typeface="PreppyGirlsHandwriting" pitchFamily="2" charset="0"/>
              </a:rPr>
              <a:t>Belonging </a:t>
            </a:r>
            <a:br>
              <a:rPr lang="en-AU" sz="6000" b="1" dirty="0" smtClean="0">
                <a:latin typeface="PreppyGirlsHandwriting" pitchFamily="2" charset="0"/>
              </a:rPr>
            </a:br>
            <a:r>
              <a:rPr lang="en-AU" sz="6000" b="1" dirty="0" smtClean="0">
                <a:latin typeface="PreppyGirlsHandwriting" pitchFamily="2" charset="0"/>
              </a:rPr>
              <a:t>and</a:t>
            </a:r>
            <a:br>
              <a:rPr lang="en-AU" sz="6000" b="1" dirty="0" smtClean="0">
                <a:latin typeface="PreppyGirlsHandwriting" pitchFamily="2" charset="0"/>
              </a:rPr>
            </a:br>
            <a:r>
              <a:rPr lang="en-AU" sz="6000" b="1" dirty="0" smtClean="0">
                <a:latin typeface="PreppyGirlsHandwriting" pitchFamily="2" charset="0"/>
              </a:rPr>
              <a:t>a cultural sense of self</a:t>
            </a:r>
            <a:endParaRPr lang="en-AU" sz="6000" dirty="0">
              <a:latin typeface="PreppyGirlsHandwriting" pitchFamily="2" charset="0"/>
            </a:endParaRPr>
          </a:p>
        </p:txBody>
      </p:sp>
    </p:spTree>
    <p:extLst>
      <p:ext uri="{BB962C8B-B14F-4D97-AF65-F5344CB8AC3E}">
        <p14:creationId xmlns:p14="http://schemas.microsoft.com/office/powerpoint/2010/main" val="26285384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00" y="5069160"/>
            <a:ext cx="6781800" cy="1600200"/>
          </a:xfrm>
        </p:spPr>
        <p:txBody>
          <a:bodyPr>
            <a:noAutofit/>
          </a:bodyPr>
          <a:lstStyle/>
          <a:p>
            <a:r>
              <a:rPr lang="en-AU" sz="4800" b="1" dirty="0" smtClean="0">
                <a:latin typeface="PreppyGirlsHandwriting" pitchFamily="2" charset="0"/>
              </a:rPr>
              <a:t>Now, use this thesis brainstorm to help you </a:t>
            </a:r>
            <a:r>
              <a:rPr lang="en-AU" sz="4800" b="1" dirty="0" smtClean="0">
                <a:solidFill>
                  <a:srgbClr val="FF0000"/>
                </a:solidFill>
                <a:latin typeface="PreppyGirlsHandwriting" pitchFamily="2" charset="0"/>
              </a:rPr>
              <a:t>interpret and respond </a:t>
            </a:r>
            <a:r>
              <a:rPr lang="en-AU" sz="4800" b="1" dirty="0" smtClean="0">
                <a:latin typeface="PreppyGirlsHandwriting" pitchFamily="2" charset="0"/>
              </a:rPr>
              <a:t>in an introduction to the following questions.</a:t>
            </a:r>
            <a:r>
              <a:rPr lang="en-AU" sz="4000" b="1" dirty="0" smtClean="0">
                <a:latin typeface="PreppyGirlsHandwriting" pitchFamily="2" charset="0"/>
              </a:rPr>
              <a:t/>
            </a:r>
            <a:br>
              <a:rPr lang="en-AU" sz="4000" b="1" dirty="0" smtClean="0">
                <a:latin typeface="PreppyGirlsHandwriting" pitchFamily="2" charset="0"/>
              </a:rPr>
            </a:br>
            <a:r>
              <a:rPr lang="en-AU" sz="4000" b="1" dirty="0">
                <a:latin typeface="PreppyGirlsHandwriting" pitchFamily="2" charset="0"/>
              </a:rPr>
              <a:t/>
            </a:r>
            <a:br>
              <a:rPr lang="en-AU" sz="4000" b="1" dirty="0">
                <a:latin typeface="PreppyGirlsHandwriting" pitchFamily="2" charset="0"/>
              </a:rPr>
            </a:br>
            <a:endParaRPr lang="en-AU" sz="4000" dirty="0">
              <a:latin typeface="PreppyGirlsHandwriting" pitchFamily="2" charset="0"/>
            </a:endParaRPr>
          </a:p>
        </p:txBody>
      </p:sp>
    </p:spTree>
    <p:extLst>
      <p:ext uri="{BB962C8B-B14F-4D97-AF65-F5344CB8AC3E}">
        <p14:creationId xmlns:p14="http://schemas.microsoft.com/office/powerpoint/2010/main" val="3654259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96" y="-243408"/>
            <a:ext cx="6781800" cy="1600200"/>
          </a:xfrm>
        </p:spPr>
        <p:txBody>
          <a:bodyPr>
            <a:normAutofit fontScale="90000"/>
          </a:bodyPr>
          <a:lstStyle/>
          <a:p>
            <a:r>
              <a:rPr lang="en-AU" b="1" dirty="0" smtClean="0">
                <a:latin typeface="PreppyGirlsHandwriting" pitchFamily="2" charset="0"/>
              </a:rPr>
              <a:t>Let’s start slowly…</a:t>
            </a:r>
            <a:endParaRPr lang="en-AU" dirty="0">
              <a:latin typeface="PreppyGirlsHandwriting" pitchFamily="2" charset="0"/>
            </a:endParaRPr>
          </a:p>
        </p:txBody>
      </p:sp>
      <p:sp>
        <p:nvSpPr>
          <p:cNvPr id="4" name="TextBox 3"/>
          <p:cNvSpPr txBox="1"/>
          <p:nvPr/>
        </p:nvSpPr>
        <p:spPr>
          <a:xfrm>
            <a:off x="802396" y="1700808"/>
            <a:ext cx="7416824" cy="6986528"/>
          </a:xfrm>
          <a:prstGeom prst="rect">
            <a:avLst/>
          </a:prstGeom>
          <a:noFill/>
        </p:spPr>
        <p:txBody>
          <a:bodyPr wrap="square" rtlCol="0">
            <a:spAutoFit/>
          </a:bodyPr>
          <a:lstStyle/>
          <a:p>
            <a:r>
              <a:rPr lang="en-AU" sz="2800" b="1" dirty="0">
                <a:latin typeface="Calibri" pitchFamily="34" charset="0"/>
              </a:rPr>
              <a:t>‘Belonging is the cornerstone to finding identity in an individual’. </a:t>
            </a:r>
            <a:endParaRPr lang="en-AU" sz="2800" b="1" dirty="0" smtClean="0">
              <a:latin typeface="Calibri" pitchFamily="34" charset="0"/>
            </a:endParaRPr>
          </a:p>
          <a:p>
            <a:endParaRPr lang="en-AU" sz="2800" b="1" dirty="0">
              <a:latin typeface="Calibri" pitchFamily="34" charset="0"/>
            </a:endParaRPr>
          </a:p>
          <a:p>
            <a:r>
              <a:rPr lang="en-AU" sz="2800" dirty="0" smtClean="0">
                <a:latin typeface="Calibri" pitchFamily="34" charset="0"/>
              </a:rPr>
              <a:t>To </a:t>
            </a:r>
            <a:r>
              <a:rPr lang="en-AU" sz="2800" dirty="0">
                <a:latin typeface="Calibri" pitchFamily="34" charset="0"/>
              </a:rPr>
              <a:t>what extent is this true of your texts</a:t>
            </a:r>
            <a:r>
              <a:rPr lang="en-AU" sz="2800" dirty="0" smtClean="0">
                <a:latin typeface="Calibri" pitchFamily="34" charset="0"/>
              </a:rPr>
              <a:t>?</a:t>
            </a:r>
          </a:p>
          <a:p>
            <a:endParaRPr lang="en-AU" sz="3200" dirty="0">
              <a:latin typeface="Calibri" pitchFamily="34" charset="0"/>
            </a:endParaRPr>
          </a:p>
          <a:p>
            <a:pPr marL="514350" indent="-514350">
              <a:buAutoNum type="arabicPeriod"/>
            </a:pPr>
            <a:r>
              <a:rPr lang="en-AU" sz="2000" dirty="0" smtClean="0">
                <a:solidFill>
                  <a:schemeClr val="accent6">
                    <a:lumMod val="50000"/>
                  </a:schemeClr>
                </a:solidFill>
                <a:latin typeface="Calibri" pitchFamily="34" charset="0"/>
              </a:rPr>
              <a:t>Spend one minute annotating the question and brainstorming synonyms.</a:t>
            </a:r>
          </a:p>
          <a:p>
            <a:pPr marL="514350" indent="-514350">
              <a:buAutoNum type="arabicPeriod"/>
            </a:pPr>
            <a:r>
              <a:rPr lang="en-AU" sz="2000" dirty="0" smtClean="0">
                <a:solidFill>
                  <a:schemeClr val="accent6">
                    <a:lumMod val="50000"/>
                  </a:schemeClr>
                </a:solidFill>
                <a:latin typeface="Calibri" pitchFamily="34" charset="0"/>
              </a:rPr>
              <a:t>Shape your opening sentence – use your own belonging concepts and link them to the question.</a:t>
            </a:r>
          </a:p>
          <a:p>
            <a:pPr marL="514350" indent="-514350">
              <a:buAutoNum type="arabicPeriod"/>
            </a:pPr>
            <a:r>
              <a:rPr lang="en-AU" sz="2000" dirty="0" smtClean="0">
                <a:solidFill>
                  <a:schemeClr val="accent6">
                    <a:lumMod val="50000"/>
                  </a:schemeClr>
                </a:solidFill>
                <a:latin typeface="Calibri" pitchFamily="34" charset="0"/>
              </a:rPr>
              <a:t>Check to improve your use of high modality (persuasive) and sophisticated vocabulary.</a:t>
            </a:r>
          </a:p>
          <a:p>
            <a:pPr marL="514350" indent="-514350">
              <a:buAutoNum type="arabicPeriod"/>
            </a:pPr>
            <a:r>
              <a:rPr lang="en-AU" sz="2000" dirty="0" smtClean="0">
                <a:solidFill>
                  <a:schemeClr val="accent6">
                    <a:lumMod val="50000"/>
                  </a:schemeClr>
                </a:solidFill>
                <a:latin typeface="Calibri" pitchFamily="34" charset="0"/>
              </a:rPr>
              <a:t> Finish the introduction (total of 5 minutes). </a:t>
            </a:r>
          </a:p>
          <a:p>
            <a:pPr marL="514350" indent="-514350">
              <a:buAutoNum type="arabicPeriod"/>
            </a:pPr>
            <a:endParaRPr lang="en-AU" sz="2800" dirty="0">
              <a:latin typeface="Calibri" pitchFamily="34" charset="0"/>
            </a:endParaRPr>
          </a:p>
          <a:p>
            <a:endParaRPr lang="en-AU" sz="2800" b="1" dirty="0" smtClean="0">
              <a:latin typeface="Calibri" pitchFamily="34" charset="0"/>
            </a:endParaRPr>
          </a:p>
          <a:p>
            <a:endParaRPr lang="en-AU" sz="2800" dirty="0">
              <a:latin typeface="Calibri" pitchFamily="34" charset="0"/>
            </a:endParaRPr>
          </a:p>
          <a:p>
            <a:endParaRPr lang="en-AU" sz="2800" dirty="0">
              <a:latin typeface="Calibri" pitchFamily="34" charset="0"/>
            </a:endParaRPr>
          </a:p>
          <a:p>
            <a:endParaRPr lang="en-AU" sz="2800" i="1" dirty="0" smtClean="0">
              <a:latin typeface="Calibri" pitchFamily="34" charset="0"/>
            </a:endParaRPr>
          </a:p>
          <a:p>
            <a:endParaRPr lang="en-AU" sz="2800" i="1" dirty="0">
              <a:latin typeface="Calibri" pitchFamily="34" charset="0"/>
            </a:endParaRPr>
          </a:p>
        </p:txBody>
      </p:sp>
    </p:spTree>
    <p:extLst>
      <p:ext uri="{BB962C8B-B14F-4D97-AF65-F5344CB8AC3E}">
        <p14:creationId xmlns:p14="http://schemas.microsoft.com/office/powerpoint/2010/main" val="97196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Effect transition="in" filter="fade">
                                      <p:cBhvr>
                                        <p:cTn id="14" dur="1000"/>
                                        <p:tgtEl>
                                          <p:spTgt spid="4">
                                            <p:txEl>
                                              <p:pRg st="5" end="5"/>
                                            </p:txEl>
                                          </p:spTgt>
                                        </p:tgtEl>
                                      </p:cBhvr>
                                    </p:animEffect>
                                    <p:anim calcmode="lin" valueType="num">
                                      <p:cBhvr>
                                        <p:cTn id="1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96" y="-243408"/>
            <a:ext cx="6781800" cy="1600200"/>
          </a:xfrm>
        </p:spPr>
        <p:txBody>
          <a:bodyPr>
            <a:normAutofit/>
          </a:bodyPr>
          <a:lstStyle/>
          <a:p>
            <a:r>
              <a:rPr lang="en-AU" b="1" dirty="0" smtClean="0">
                <a:latin typeface="PreppyGirlsHandwriting" pitchFamily="2" charset="0"/>
              </a:rPr>
              <a:t>Sample thesis</a:t>
            </a:r>
            <a:endParaRPr lang="en-AU" dirty="0">
              <a:latin typeface="PreppyGirlsHandwriting" pitchFamily="2" charset="0"/>
            </a:endParaRPr>
          </a:p>
        </p:txBody>
      </p:sp>
      <p:sp>
        <p:nvSpPr>
          <p:cNvPr id="4" name="TextBox 3"/>
          <p:cNvSpPr txBox="1"/>
          <p:nvPr/>
        </p:nvSpPr>
        <p:spPr>
          <a:xfrm>
            <a:off x="802396" y="1700808"/>
            <a:ext cx="7416824" cy="6617196"/>
          </a:xfrm>
          <a:prstGeom prst="rect">
            <a:avLst/>
          </a:prstGeom>
          <a:noFill/>
        </p:spPr>
        <p:txBody>
          <a:bodyPr wrap="square" rtlCol="0">
            <a:spAutoFit/>
          </a:bodyPr>
          <a:lstStyle/>
          <a:p>
            <a:r>
              <a:rPr lang="en-AU" sz="2800" b="1" dirty="0">
                <a:latin typeface="Calibri" pitchFamily="34" charset="0"/>
              </a:rPr>
              <a:t>‘Belonging is the cornerstone to finding identity in an individual’. </a:t>
            </a:r>
            <a:endParaRPr lang="en-AU" sz="2800" b="1" dirty="0" smtClean="0">
              <a:latin typeface="Calibri" pitchFamily="34" charset="0"/>
            </a:endParaRPr>
          </a:p>
          <a:p>
            <a:endParaRPr lang="en-AU" sz="2800" b="1" dirty="0">
              <a:latin typeface="Calibri" pitchFamily="34" charset="0"/>
            </a:endParaRPr>
          </a:p>
          <a:p>
            <a:r>
              <a:rPr lang="en-AU" sz="2800" dirty="0" smtClean="0">
                <a:latin typeface="Calibri" pitchFamily="34" charset="0"/>
              </a:rPr>
              <a:t>To </a:t>
            </a:r>
            <a:r>
              <a:rPr lang="en-AU" sz="2800" dirty="0">
                <a:latin typeface="Calibri" pitchFamily="34" charset="0"/>
              </a:rPr>
              <a:t>what extent is this true of your texts</a:t>
            </a:r>
            <a:r>
              <a:rPr lang="en-AU" sz="2800" dirty="0" smtClean="0">
                <a:latin typeface="Calibri" pitchFamily="34" charset="0"/>
              </a:rPr>
              <a:t>?</a:t>
            </a:r>
          </a:p>
          <a:p>
            <a:endParaRPr lang="en-AU" sz="2800" dirty="0">
              <a:latin typeface="Calibri" pitchFamily="34" charset="0"/>
            </a:endParaRPr>
          </a:p>
          <a:p>
            <a:r>
              <a:rPr lang="en-AU" sz="2800" i="1" dirty="0" smtClean="0">
                <a:latin typeface="Calibri" pitchFamily="34" charset="0"/>
              </a:rPr>
              <a:t>Achieving a genuine sense of cultural and communal acceptance is pivotal  for an individual to discover their true identity. </a:t>
            </a:r>
          </a:p>
          <a:p>
            <a:endParaRPr lang="en-AU" sz="3200" dirty="0">
              <a:latin typeface="Calibri" pitchFamily="34" charset="0"/>
            </a:endParaRPr>
          </a:p>
          <a:p>
            <a:endParaRPr lang="en-AU" sz="2800" dirty="0">
              <a:latin typeface="Calibri" pitchFamily="34" charset="0"/>
            </a:endParaRPr>
          </a:p>
          <a:p>
            <a:endParaRPr lang="en-AU" sz="2800" b="1" dirty="0" smtClean="0">
              <a:latin typeface="Calibri" pitchFamily="34" charset="0"/>
            </a:endParaRPr>
          </a:p>
          <a:p>
            <a:endParaRPr lang="en-AU" sz="2800" dirty="0">
              <a:latin typeface="Calibri" pitchFamily="34" charset="0"/>
            </a:endParaRPr>
          </a:p>
          <a:p>
            <a:endParaRPr lang="en-AU" sz="2800" dirty="0">
              <a:latin typeface="Calibri" pitchFamily="34" charset="0"/>
            </a:endParaRPr>
          </a:p>
          <a:p>
            <a:endParaRPr lang="en-AU" sz="2800" i="1" dirty="0" smtClean="0">
              <a:latin typeface="Calibri" pitchFamily="34" charset="0"/>
            </a:endParaRPr>
          </a:p>
          <a:p>
            <a:endParaRPr lang="en-AU" sz="2800" i="1" dirty="0">
              <a:latin typeface="Calibri" pitchFamily="34" charset="0"/>
            </a:endParaRPr>
          </a:p>
        </p:txBody>
      </p:sp>
    </p:spTree>
    <p:extLst>
      <p:ext uri="{BB962C8B-B14F-4D97-AF65-F5344CB8AC3E}">
        <p14:creationId xmlns:p14="http://schemas.microsoft.com/office/powerpoint/2010/main" val="2461920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96" y="-243408"/>
            <a:ext cx="7514020" cy="1600200"/>
          </a:xfrm>
        </p:spPr>
        <p:txBody>
          <a:bodyPr>
            <a:normAutofit fontScale="90000"/>
          </a:bodyPr>
          <a:lstStyle/>
          <a:p>
            <a:r>
              <a:rPr lang="en-AU" b="1" dirty="0" smtClean="0">
                <a:latin typeface="PreppyGirlsHandwriting" pitchFamily="2" charset="0"/>
              </a:rPr>
              <a:t>Let’s keep practising…</a:t>
            </a:r>
            <a:endParaRPr lang="en-AU" dirty="0">
              <a:latin typeface="PreppyGirlsHandwriting" pitchFamily="2" charset="0"/>
            </a:endParaRPr>
          </a:p>
        </p:txBody>
      </p:sp>
      <p:sp>
        <p:nvSpPr>
          <p:cNvPr id="4" name="TextBox 3"/>
          <p:cNvSpPr txBox="1"/>
          <p:nvPr/>
        </p:nvSpPr>
        <p:spPr>
          <a:xfrm>
            <a:off x="802396" y="1700808"/>
            <a:ext cx="7416824" cy="6494085"/>
          </a:xfrm>
          <a:prstGeom prst="rect">
            <a:avLst/>
          </a:prstGeom>
          <a:noFill/>
        </p:spPr>
        <p:txBody>
          <a:bodyPr wrap="square" rtlCol="0">
            <a:spAutoFit/>
          </a:bodyPr>
          <a:lstStyle/>
          <a:p>
            <a:r>
              <a:rPr lang="en-AU" sz="2800" b="1" dirty="0" smtClean="0">
                <a:latin typeface="Calibri" pitchFamily="34" charset="0"/>
              </a:rPr>
              <a:t>Practice Question One</a:t>
            </a:r>
          </a:p>
          <a:p>
            <a:endParaRPr lang="en-AU" sz="2800" dirty="0" smtClean="0">
              <a:latin typeface="Calibri" pitchFamily="34" charset="0"/>
            </a:endParaRPr>
          </a:p>
          <a:p>
            <a:pPr lvl="0"/>
            <a:r>
              <a:rPr lang="en-AU" sz="2800" dirty="0" smtClean="0">
                <a:latin typeface="Calibri" pitchFamily="34" charset="0"/>
              </a:rPr>
              <a:t>Belonging to a certain entity is the result of a particular identity. </a:t>
            </a:r>
          </a:p>
          <a:p>
            <a:pPr lvl="0"/>
            <a:endParaRPr lang="en-AU" sz="2800" dirty="0">
              <a:latin typeface="Calibri" pitchFamily="34" charset="0"/>
            </a:endParaRPr>
          </a:p>
          <a:p>
            <a:pPr lvl="0"/>
            <a:r>
              <a:rPr lang="en-AU" sz="2800" dirty="0" smtClean="0">
                <a:latin typeface="Calibri" pitchFamily="34" charset="0"/>
              </a:rPr>
              <a:t>Discuss in relation to your </a:t>
            </a:r>
            <a:r>
              <a:rPr lang="en-AU" sz="2800" b="1" dirty="0" smtClean="0">
                <a:latin typeface="Calibri" pitchFamily="34" charset="0"/>
              </a:rPr>
              <a:t>core text </a:t>
            </a:r>
            <a:r>
              <a:rPr lang="en-AU" sz="2800" dirty="0" smtClean="0">
                <a:latin typeface="Calibri" pitchFamily="34" charset="0"/>
              </a:rPr>
              <a:t>and </a:t>
            </a:r>
            <a:r>
              <a:rPr lang="en-AU" sz="2800" b="1" dirty="0" smtClean="0">
                <a:latin typeface="Calibri" pitchFamily="34" charset="0"/>
              </a:rPr>
              <a:t>one related text </a:t>
            </a:r>
            <a:r>
              <a:rPr lang="en-AU" sz="2800" dirty="0" smtClean="0">
                <a:latin typeface="Calibri" pitchFamily="34" charset="0"/>
              </a:rPr>
              <a:t>of your own choosing.</a:t>
            </a:r>
            <a:endParaRPr lang="en-AU" sz="2400" dirty="0" smtClean="0">
              <a:solidFill>
                <a:schemeClr val="accent6">
                  <a:lumMod val="50000"/>
                </a:schemeClr>
              </a:solidFill>
              <a:latin typeface="Calibri" pitchFamily="34" charset="0"/>
            </a:endParaRPr>
          </a:p>
          <a:p>
            <a:endParaRPr lang="en-AU" sz="2800" dirty="0" smtClean="0">
              <a:solidFill>
                <a:schemeClr val="accent6">
                  <a:lumMod val="50000"/>
                </a:schemeClr>
              </a:solidFill>
              <a:latin typeface="Calibri" pitchFamily="34" charset="0"/>
            </a:endParaRPr>
          </a:p>
          <a:p>
            <a:endParaRPr lang="en-AU" sz="1400" dirty="0" smtClean="0">
              <a:solidFill>
                <a:schemeClr val="accent6">
                  <a:lumMod val="50000"/>
                </a:schemeClr>
              </a:solidFill>
              <a:latin typeface="Calibri" pitchFamily="34" charset="0"/>
            </a:endParaRPr>
          </a:p>
          <a:p>
            <a:endParaRPr lang="en-AU" sz="1400" dirty="0" smtClean="0">
              <a:solidFill>
                <a:schemeClr val="accent6">
                  <a:lumMod val="50000"/>
                </a:schemeClr>
              </a:solidFill>
              <a:latin typeface="Calibri" pitchFamily="34" charset="0"/>
            </a:endParaRPr>
          </a:p>
          <a:p>
            <a:r>
              <a:rPr lang="en-AU" sz="2800" dirty="0" smtClean="0">
                <a:solidFill>
                  <a:schemeClr val="accent6">
                    <a:lumMod val="50000"/>
                  </a:schemeClr>
                </a:solidFill>
                <a:latin typeface="Calibri" pitchFamily="34" charset="0"/>
              </a:rPr>
              <a:t>You have </a:t>
            </a:r>
            <a:r>
              <a:rPr lang="en-AU" sz="2800" b="1" dirty="0" smtClean="0">
                <a:solidFill>
                  <a:schemeClr val="accent6">
                    <a:lumMod val="50000"/>
                  </a:schemeClr>
                </a:solidFill>
                <a:latin typeface="Calibri" pitchFamily="34" charset="0"/>
              </a:rPr>
              <a:t>5</a:t>
            </a:r>
            <a:r>
              <a:rPr lang="en-AU" sz="2800" dirty="0" smtClean="0">
                <a:solidFill>
                  <a:schemeClr val="accent6">
                    <a:lumMod val="50000"/>
                  </a:schemeClr>
                </a:solidFill>
                <a:latin typeface="Calibri" pitchFamily="34" charset="0"/>
              </a:rPr>
              <a:t> minutes. Go.</a:t>
            </a:r>
            <a:endParaRPr lang="en-AU" sz="2800" dirty="0">
              <a:solidFill>
                <a:schemeClr val="accent6">
                  <a:lumMod val="50000"/>
                </a:schemeClr>
              </a:solidFill>
              <a:latin typeface="Calibri" pitchFamily="34" charset="0"/>
            </a:endParaRPr>
          </a:p>
          <a:p>
            <a:endParaRPr lang="en-AU" sz="2400" b="1" dirty="0" smtClean="0">
              <a:latin typeface="Calibri" pitchFamily="34" charset="0"/>
            </a:endParaRPr>
          </a:p>
          <a:p>
            <a:endParaRPr lang="en-AU" sz="2800" dirty="0">
              <a:latin typeface="Calibri" pitchFamily="34" charset="0"/>
            </a:endParaRPr>
          </a:p>
          <a:p>
            <a:endParaRPr lang="en-AU" sz="2800" dirty="0">
              <a:latin typeface="Calibri" pitchFamily="34" charset="0"/>
            </a:endParaRPr>
          </a:p>
          <a:p>
            <a:endParaRPr lang="en-AU" sz="2800" i="1" dirty="0" smtClean="0">
              <a:latin typeface="Calibri" pitchFamily="34" charset="0"/>
            </a:endParaRPr>
          </a:p>
          <a:p>
            <a:endParaRPr lang="en-AU" sz="2800" i="1" dirty="0">
              <a:latin typeface="Calibri" pitchFamily="34" charset="0"/>
            </a:endParaRPr>
          </a:p>
        </p:txBody>
      </p:sp>
    </p:spTree>
    <p:extLst>
      <p:ext uri="{BB962C8B-B14F-4D97-AF65-F5344CB8AC3E}">
        <p14:creationId xmlns:p14="http://schemas.microsoft.com/office/powerpoint/2010/main" val="313891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afterEffect">
                                  <p:stCondLst>
                                    <p:cond delay="0"/>
                                  </p:stCondLst>
                                  <p:iterate type="lt">
                                    <p:tmAbs val="25"/>
                                  </p:iterate>
                                  <p:childTnLst>
                                    <p:set>
                                      <p:cBhvr override="childStyle">
                                        <p:cTn id="6" dur="indefinite"/>
                                        <p:tgtEl>
                                          <p:spTgt spid="4">
                                            <p:txEl>
                                              <p:pRg st="8" end="8"/>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96" y="-243408"/>
            <a:ext cx="7514020" cy="1600200"/>
          </a:xfrm>
        </p:spPr>
        <p:txBody>
          <a:bodyPr>
            <a:normAutofit fontScale="90000"/>
          </a:bodyPr>
          <a:lstStyle/>
          <a:p>
            <a:r>
              <a:rPr lang="en-AU" b="1" dirty="0" smtClean="0">
                <a:latin typeface="PreppyGirlsHandwriting" pitchFamily="2" charset="0"/>
              </a:rPr>
              <a:t>Let’s keep practising…</a:t>
            </a:r>
            <a:endParaRPr lang="en-AU" dirty="0">
              <a:latin typeface="PreppyGirlsHandwriting" pitchFamily="2" charset="0"/>
            </a:endParaRPr>
          </a:p>
        </p:txBody>
      </p:sp>
      <p:sp>
        <p:nvSpPr>
          <p:cNvPr id="4" name="TextBox 3"/>
          <p:cNvSpPr txBox="1"/>
          <p:nvPr/>
        </p:nvSpPr>
        <p:spPr>
          <a:xfrm>
            <a:off x="802396" y="1700808"/>
            <a:ext cx="7416824" cy="6555641"/>
          </a:xfrm>
          <a:prstGeom prst="rect">
            <a:avLst/>
          </a:prstGeom>
          <a:noFill/>
        </p:spPr>
        <p:txBody>
          <a:bodyPr wrap="square" rtlCol="0">
            <a:spAutoFit/>
          </a:bodyPr>
          <a:lstStyle/>
          <a:p>
            <a:r>
              <a:rPr lang="en-AU" sz="2800" b="1" dirty="0" smtClean="0">
                <a:latin typeface="Calibri" pitchFamily="34" charset="0"/>
              </a:rPr>
              <a:t>Practice Question Two</a:t>
            </a:r>
          </a:p>
          <a:p>
            <a:endParaRPr lang="en-AU" sz="2800" dirty="0" smtClean="0">
              <a:latin typeface="Calibri" pitchFamily="34" charset="0"/>
            </a:endParaRPr>
          </a:p>
          <a:p>
            <a:pPr lvl="0"/>
            <a:r>
              <a:rPr lang="en-AU" sz="2800" dirty="0">
                <a:latin typeface="Calibri" pitchFamily="34" charset="0"/>
              </a:rPr>
              <a:t>Belonging relies on both conformity and individuality</a:t>
            </a:r>
            <a:r>
              <a:rPr lang="en-AU" sz="2800" dirty="0" smtClean="0">
                <a:latin typeface="Calibri" pitchFamily="34" charset="0"/>
              </a:rPr>
              <a:t>.</a:t>
            </a:r>
          </a:p>
          <a:p>
            <a:pPr lvl="0"/>
            <a:endParaRPr lang="en-AU" sz="2800" dirty="0">
              <a:latin typeface="Calibri" pitchFamily="34" charset="0"/>
            </a:endParaRPr>
          </a:p>
          <a:p>
            <a:r>
              <a:rPr lang="en-AU" sz="2800" dirty="0" smtClean="0">
                <a:latin typeface="Calibri" pitchFamily="34" charset="0"/>
              </a:rPr>
              <a:t>To what extent is this true in your </a:t>
            </a:r>
            <a:r>
              <a:rPr lang="en-AU" sz="2800" b="1" dirty="0" smtClean="0">
                <a:latin typeface="Calibri" pitchFamily="34" charset="0"/>
              </a:rPr>
              <a:t>core text </a:t>
            </a:r>
            <a:r>
              <a:rPr lang="en-AU" sz="2800" dirty="0" smtClean="0">
                <a:latin typeface="Calibri" pitchFamily="34" charset="0"/>
              </a:rPr>
              <a:t>and </a:t>
            </a:r>
            <a:r>
              <a:rPr lang="en-AU" sz="2800" b="1" dirty="0" smtClean="0">
                <a:latin typeface="Calibri" pitchFamily="34" charset="0"/>
              </a:rPr>
              <a:t>one related text </a:t>
            </a:r>
            <a:r>
              <a:rPr lang="en-AU" sz="2800" dirty="0" smtClean="0">
                <a:latin typeface="Calibri" pitchFamily="34" charset="0"/>
              </a:rPr>
              <a:t>of your own choosing?</a:t>
            </a:r>
            <a:endParaRPr lang="en-AU" sz="2400" dirty="0">
              <a:solidFill>
                <a:schemeClr val="accent6">
                  <a:lumMod val="50000"/>
                </a:schemeClr>
              </a:solidFill>
              <a:latin typeface="Calibri" pitchFamily="34" charset="0"/>
            </a:endParaRPr>
          </a:p>
          <a:p>
            <a:endParaRPr lang="en-AU" sz="2800" dirty="0" smtClean="0">
              <a:solidFill>
                <a:schemeClr val="accent6">
                  <a:lumMod val="50000"/>
                </a:schemeClr>
              </a:solidFill>
              <a:latin typeface="Calibri" pitchFamily="34" charset="0"/>
            </a:endParaRPr>
          </a:p>
          <a:p>
            <a:endParaRPr lang="en-AU" sz="2800" dirty="0" smtClean="0">
              <a:solidFill>
                <a:schemeClr val="accent6">
                  <a:lumMod val="50000"/>
                </a:schemeClr>
              </a:solidFill>
              <a:latin typeface="Calibri" pitchFamily="34" charset="0"/>
            </a:endParaRPr>
          </a:p>
          <a:p>
            <a:r>
              <a:rPr lang="en-AU" sz="2800" dirty="0" smtClean="0">
                <a:solidFill>
                  <a:schemeClr val="accent6">
                    <a:lumMod val="50000"/>
                  </a:schemeClr>
                </a:solidFill>
                <a:latin typeface="Calibri" pitchFamily="34" charset="0"/>
              </a:rPr>
              <a:t>You have </a:t>
            </a:r>
            <a:r>
              <a:rPr lang="en-AU" sz="2800" b="1" dirty="0" smtClean="0">
                <a:solidFill>
                  <a:schemeClr val="accent6">
                    <a:lumMod val="50000"/>
                  </a:schemeClr>
                </a:solidFill>
                <a:latin typeface="Calibri" pitchFamily="34" charset="0"/>
              </a:rPr>
              <a:t>4</a:t>
            </a:r>
            <a:r>
              <a:rPr lang="en-AU" sz="2800" dirty="0" smtClean="0">
                <a:solidFill>
                  <a:schemeClr val="accent6">
                    <a:lumMod val="50000"/>
                  </a:schemeClr>
                </a:solidFill>
                <a:latin typeface="Calibri" pitchFamily="34" charset="0"/>
              </a:rPr>
              <a:t> minutes. Go.</a:t>
            </a:r>
          </a:p>
          <a:p>
            <a:endParaRPr lang="en-AU" sz="2800" b="1" dirty="0" smtClean="0">
              <a:latin typeface="Calibri" pitchFamily="34" charset="0"/>
            </a:endParaRPr>
          </a:p>
          <a:p>
            <a:endParaRPr lang="en-AU" sz="2800" dirty="0">
              <a:latin typeface="Calibri" pitchFamily="34" charset="0"/>
            </a:endParaRPr>
          </a:p>
          <a:p>
            <a:endParaRPr lang="en-AU" sz="2800" dirty="0">
              <a:latin typeface="Calibri" pitchFamily="34" charset="0"/>
            </a:endParaRPr>
          </a:p>
          <a:p>
            <a:endParaRPr lang="en-AU" sz="2800" i="1" dirty="0" smtClean="0">
              <a:latin typeface="Calibri" pitchFamily="34" charset="0"/>
            </a:endParaRPr>
          </a:p>
          <a:p>
            <a:endParaRPr lang="en-AU" sz="2800" i="1" dirty="0">
              <a:latin typeface="Calibri" pitchFamily="34" charset="0"/>
            </a:endParaRPr>
          </a:p>
        </p:txBody>
      </p:sp>
    </p:spTree>
    <p:extLst>
      <p:ext uri="{BB962C8B-B14F-4D97-AF65-F5344CB8AC3E}">
        <p14:creationId xmlns:p14="http://schemas.microsoft.com/office/powerpoint/2010/main" val="144785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afterEffect">
                                  <p:stCondLst>
                                    <p:cond delay="0"/>
                                  </p:stCondLst>
                                  <p:iterate type="lt">
                                    <p:tmAbs val="25"/>
                                  </p:iterate>
                                  <p:childTnLst>
                                    <p:set>
                                      <p:cBhvr override="childStyle">
                                        <p:cTn id="6" dur="indefinite"/>
                                        <p:tgtEl>
                                          <p:spTgt spid="4">
                                            <p:txEl>
                                              <p:pRg st="7" end="7"/>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96" y="-243408"/>
            <a:ext cx="7514020" cy="1600200"/>
          </a:xfrm>
        </p:spPr>
        <p:txBody>
          <a:bodyPr>
            <a:normAutofit fontScale="90000"/>
          </a:bodyPr>
          <a:lstStyle/>
          <a:p>
            <a:r>
              <a:rPr lang="en-AU" b="1" dirty="0" smtClean="0">
                <a:latin typeface="PreppyGirlsHandwriting" pitchFamily="2" charset="0"/>
              </a:rPr>
              <a:t>Let’s keep practising…</a:t>
            </a:r>
            <a:endParaRPr lang="en-AU" dirty="0">
              <a:latin typeface="PreppyGirlsHandwriting" pitchFamily="2" charset="0"/>
            </a:endParaRPr>
          </a:p>
        </p:txBody>
      </p:sp>
      <p:sp>
        <p:nvSpPr>
          <p:cNvPr id="4" name="TextBox 3"/>
          <p:cNvSpPr txBox="1"/>
          <p:nvPr/>
        </p:nvSpPr>
        <p:spPr>
          <a:xfrm>
            <a:off x="802396" y="1700808"/>
            <a:ext cx="7416824" cy="6617196"/>
          </a:xfrm>
          <a:prstGeom prst="rect">
            <a:avLst/>
          </a:prstGeom>
          <a:noFill/>
        </p:spPr>
        <p:txBody>
          <a:bodyPr wrap="square" rtlCol="0">
            <a:spAutoFit/>
          </a:bodyPr>
          <a:lstStyle/>
          <a:p>
            <a:r>
              <a:rPr lang="en-AU" sz="2800" b="1" dirty="0" smtClean="0">
                <a:latin typeface="Calibri" pitchFamily="34" charset="0"/>
              </a:rPr>
              <a:t>Practice Question Three</a:t>
            </a:r>
          </a:p>
          <a:p>
            <a:endParaRPr lang="en-AU" sz="2800" dirty="0" smtClean="0">
              <a:latin typeface="Calibri" pitchFamily="34" charset="0"/>
            </a:endParaRPr>
          </a:p>
          <a:p>
            <a:pPr lvl="0"/>
            <a:r>
              <a:rPr lang="en-AU" sz="2800" dirty="0">
                <a:latin typeface="Calibri" pitchFamily="34" charset="0"/>
              </a:rPr>
              <a:t>Belonging and not belonging is </a:t>
            </a:r>
            <a:r>
              <a:rPr lang="en-AU" sz="2800" dirty="0" smtClean="0">
                <a:latin typeface="Calibri" pitchFamily="34" charset="0"/>
              </a:rPr>
              <a:t>determined </a:t>
            </a:r>
            <a:r>
              <a:rPr lang="en-AU" sz="2800" dirty="0">
                <a:latin typeface="Calibri" pitchFamily="34" charset="0"/>
              </a:rPr>
              <a:t>by the relationships </a:t>
            </a:r>
            <a:r>
              <a:rPr lang="en-AU" sz="2800" dirty="0" smtClean="0">
                <a:latin typeface="Calibri" pitchFamily="34" charset="0"/>
              </a:rPr>
              <a:t>an individual has </a:t>
            </a:r>
            <a:r>
              <a:rPr lang="en-AU" sz="2800" dirty="0">
                <a:latin typeface="Calibri" pitchFamily="34" charset="0"/>
              </a:rPr>
              <a:t>with others and the world</a:t>
            </a:r>
            <a:r>
              <a:rPr lang="en-AU" sz="2800" dirty="0" smtClean="0">
                <a:latin typeface="Calibri" pitchFamily="34" charset="0"/>
              </a:rPr>
              <a:t>.</a:t>
            </a:r>
          </a:p>
          <a:p>
            <a:pPr lvl="0"/>
            <a:endParaRPr lang="en-AU" sz="2800" dirty="0">
              <a:latin typeface="Calibri" pitchFamily="34" charset="0"/>
            </a:endParaRPr>
          </a:p>
          <a:p>
            <a:r>
              <a:rPr lang="en-AU" sz="2800" dirty="0" smtClean="0">
                <a:latin typeface="Calibri" pitchFamily="34" charset="0"/>
              </a:rPr>
              <a:t>Discuss in relation to your </a:t>
            </a:r>
            <a:r>
              <a:rPr lang="en-AU" sz="2800" b="1" dirty="0" smtClean="0">
                <a:latin typeface="Calibri" pitchFamily="34" charset="0"/>
              </a:rPr>
              <a:t>core text </a:t>
            </a:r>
            <a:r>
              <a:rPr lang="en-AU" sz="2800" dirty="0" smtClean="0">
                <a:latin typeface="Calibri" pitchFamily="34" charset="0"/>
              </a:rPr>
              <a:t>and </a:t>
            </a:r>
            <a:r>
              <a:rPr lang="en-AU" sz="2800" b="1" dirty="0" smtClean="0">
                <a:latin typeface="Calibri" pitchFamily="34" charset="0"/>
              </a:rPr>
              <a:t>one related text </a:t>
            </a:r>
            <a:r>
              <a:rPr lang="en-AU" sz="2800" dirty="0" smtClean="0">
                <a:latin typeface="Calibri" pitchFamily="34" charset="0"/>
              </a:rPr>
              <a:t>of your own choosing.</a:t>
            </a:r>
            <a:endParaRPr lang="en-AU" sz="2400" dirty="0" smtClean="0">
              <a:solidFill>
                <a:schemeClr val="accent6">
                  <a:lumMod val="50000"/>
                </a:schemeClr>
              </a:solidFill>
              <a:latin typeface="Calibri" pitchFamily="34" charset="0"/>
            </a:endParaRPr>
          </a:p>
          <a:p>
            <a:pPr lvl="0"/>
            <a:endParaRPr lang="en-AU" sz="3200" dirty="0">
              <a:latin typeface="Calibri" pitchFamily="34" charset="0"/>
            </a:endParaRPr>
          </a:p>
          <a:p>
            <a:r>
              <a:rPr lang="en-AU" sz="2800" dirty="0" smtClean="0">
                <a:solidFill>
                  <a:schemeClr val="accent6">
                    <a:lumMod val="50000"/>
                  </a:schemeClr>
                </a:solidFill>
                <a:latin typeface="Calibri" pitchFamily="34" charset="0"/>
              </a:rPr>
              <a:t>You have </a:t>
            </a:r>
            <a:r>
              <a:rPr lang="en-AU" sz="2800" b="1" dirty="0" smtClean="0">
                <a:solidFill>
                  <a:schemeClr val="accent6">
                    <a:lumMod val="50000"/>
                  </a:schemeClr>
                </a:solidFill>
                <a:latin typeface="Calibri" pitchFamily="34" charset="0"/>
              </a:rPr>
              <a:t>4</a:t>
            </a:r>
            <a:r>
              <a:rPr lang="en-AU" sz="2800" dirty="0" smtClean="0">
                <a:solidFill>
                  <a:schemeClr val="accent6">
                    <a:lumMod val="50000"/>
                  </a:schemeClr>
                </a:solidFill>
                <a:latin typeface="Calibri" pitchFamily="34" charset="0"/>
              </a:rPr>
              <a:t> minutes. Go.</a:t>
            </a:r>
          </a:p>
          <a:p>
            <a:endParaRPr lang="en-AU" sz="2800" b="1" dirty="0" smtClean="0">
              <a:latin typeface="Calibri" pitchFamily="34" charset="0"/>
            </a:endParaRPr>
          </a:p>
          <a:p>
            <a:endParaRPr lang="en-AU" sz="2800" dirty="0">
              <a:latin typeface="Calibri" pitchFamily="34" charset="0"/>
            </a:endParaRPr>
          </a:p>
          <a:p>
            <a:endParaRPr lang="en-AU" sz="2800" dirty="0">
              <a:latin typeface="Calibri" pitchFamily="34" charset="0"/>
            </a:endParaRPr>
          </a:p>
          <a:p>
            <a:endParaRPr lang="en-AU" sz="2800" i="1" dirty="0" smtClean="0">
              <a:latin typeface="Calibri" pitchFamily="34" charset="0"/>
            </a:endParaRPr>
          </a:p>
          <a:p>
            <a:endParaRPr lang="en-AU" sz="2800" i="1" dirty="0">
              <a:latin typeface="Calibri" pitchFamily="34" charset="0"/>
            </a:endParaRPr>
          </a:p>
        </p:txBody>
      </p:sp>
    </p:spTree>
    <p:extLst>
      <p:ext uri="{BB962C8B-B14F-4D97-AF65-F5344CB8AC3E}">
        <p14:creationId xmlns:p14="http://schemas.microsoft.com/office/powerpoint/2010/main" val="69368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afterEffect">
                                  <p:stCondLst>
                                    <p:cond delay="0"/>
                                  </p:stCondLst>
                                  <p:iterate type="lt">
                                    <p:tmAbs val="25"/>
                                  </p:iterate>
                                  <p:childTnLst>
                                    <p:set>
                                      <p:cBhvr override="childStyle">
                                        <p:cTn id="6" dur="indefinite"/>
                                        <p:tgtEl>
                                          <p:spTgt spid="4">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96" y="-243408"/>
            <a:ext cx="7514020" cy="1600200"/>
          </a:xfrm>
        </p:spPr>
        <p:txBody>
          <a:bodyPr>
            <a:normAutofit fontScale="90000"/>
          </a:bodyPr>
          <a:lstStyle/>
          <a:p>
            <a:r>
              <a:rPr lang="en-AU" b="1" dirty="0" smtClean="0">
                <a:latin typeface="PreppyGirlsHandwriting" pitchFamily="2" charset="0"/>
              </a:rPr>
              <a:t>Let’s keep practising…</a:t>
            </a:r>
            <a:endParaRPr lang="en-AU" dirty="0">
              <a:latin typeface="PreppyGirlsHandwriting" pitchFamily="2" charset="0"/>
            </a:endParaRPr>
          </a:p>
        </p:txBody>
      </p:sp>
      <p:sp>
        <p:nvSpPr>
          <p:cNvPr id="4" name="TextBox 3"/>
          <p:cNvSpPr txBox="1"/>
          <p:nvPr/>
        </p:nvSpPr>
        <p:spPr>
          <a:xfrm>
            <a:off x="802396" y="1700808"/>
            <a:ext cx="7416824" cy="6678751"/>
          </a:xfrm>
          <a:prstGeom prst="rect">
            <a:avLst/>
          </a:prstGeom>
          <a:noFill/>
        </p:spPr>
        <p:txBody>
          <a:bodyPr wrap="square" rtlCol="0">
            <a:spAutoFit/>
          </a:bodyPr>
          <a:lstStyle/>
          <a:p>
            <a:r>
              <a:rPr lang="en-AU" sz="2800" b="1" dirty="0" smtClean="0">
                <a:latin typeface="Calibri" pitchFamily="34" charset="0"/>
              </a:rPr>
              <a:t>Practice Question Four</a:t>
            </a:r>
          </a:p>
          <a:p>
            <a:endParaRPr lang="en-AU" sz="2800" dirty="0" smtClean="0">
              <a:latin typeface="Calibri" pitchFamily="34" charset="0"/>
            </a:endParaRPr>
          </a:p>
          <a:p>
            <a:pPr lvl="0"/>
            <a:r>
              <a:rPr lang="en-AU" sz="2800" i="1" dirty="0" smtClean="0">
                <a:latin typeface="Calibri" pitchFamily="34" charset="0"/>
              </a:rPr>
              <a:t>‘Belonging </a:t>
            </a:r>
            <a:r>
              <a:rPr lang="en-AU" sz="2800" i="1" dirty="0">
                <a:latin typeface="Calibri" pitchFamily="34" charset="0"/>
              </a:rPr>
              <a:t>is an instinctive human need in all of us</a:t>
            </a:r>
            <a:r>
              <a:rPr lang="en-AU" sz="2800" i="1" dirty="0" smtClean="0">
                <a:latin typeface="Calibri" pitchFamily="34" charset="0"/>
              </a:rPr>
              <a:t>.’</a:t>
            </a:r>
            <a:endParaRPr lang="en-AU" sz="2800" i="1" dirty="0">
              <a:latin typeface="Calibri" pitchFamily="34" charset="0"/>
            </a:endParaRPr>
          </a:p>
          <a:p>
            <a:endParaRPr lang="en-AU" sz="2800" dirty="0" smtClean="0">
              <a:solidFill>
                <a:schemeClr val="accent6">
                  <a:lumMod val="50000"/>
                </a:schemeClr>
              </a:solidFill>
              <a:latin typeface="Calibri" pitchFamily="34" charset="0"/>
            </a:endParaRPr>
          </a:p>
          <a:p>
            <a:pPr lvl="0"/>
            <a:r>
              <a:rPr lang="en-AU" sz="2800" dirty="0" smtClean="0">
                <a:latin typeface="Calibri" pitchFamily="34" charset="0"/>
              </a:rPr>
              <a:t>To what extent is this evident in your </a:t>
            </a:r>
            <a:r>
              <a:rPr lang="en-AU" sz="2800" b="1" dirty="0" smtClean="0">
                <a:latin typeface="Calibri" pitchFamily="34" charset="0"/>
              </a:rPr>
              <a:t>core text </a:t>
            </a:r>
            <a:r>
              <a:rPr lang="en-AU" sz="2800" dirty="0" smtClean="0">
                <a:latin typeface="Calibri" pitchFamily="34" charset="0"/>
              </a:rPr>
              <a:t>and </a:t>
            </a:r>
            <a:r>
              <a:rPr lang="en-AU" sz="2800" b="1" dirty="0" smtClean="0">
                <a:latin typeface="Calibri" pitchFamily="34" charset="0"/>
              </a:rPr>
              <a:t>one related text </a:t>
            </a:r>
            <a:r>
              <a:rPr lang="en-AU" sz="2800" dirty="0" smtClean="0">
                <a:latin typeface="Calibri" pitchFamily="34" charset="0"/>
              </a:rPr>
              <a:t>of your own choosing.</a:t>
            </a:r>
            <a:endParaRPr lang="en-AU" sz="2400" dirty="0" smtClean="0">
              <a:solidFill>
                <a:schemeClr val="accent6">
                  <a:lumMod val="50000"/>
                </a:schemeClr>
              </a:solidFill>
              <a:latin typeface="Calibri" pitchFamily="34" charset="0"/>
            </a:endParaRPr>
          </a:p>
          <a:p>
            <a:endParaRPr lang="en-AU" sz="2800" dirty="0" smtClean="0">
              <a:solidFill>
                <a:schemeClr val="accent6">
                  <a:lumMod val="50000"/>
                </a:schemeClr>
              </a:solidFill>
              <a:latin typeface="Calibri" pitchFamily="34" charset="0"/>
            </a:endParaRPr>
          </a:p>
          <a:p>
            <a:endParaRPr lang="en-AU" sz="2000" dirty="0" smtClean="0">
              <a:solidFill>
                <a:schemeClr val="accent6">
                  <a:lumMod val="50000"/>
                </a:schemeClr>
              </a:solidFill>
              <a:latin typeface="Calibri" pitchFamily="34" charset="0"/>
            </a:endParaRPr>
          </a:p>
          <a:p>
            <a:r>
              <a:rPr lang="en-AU" sz="2800" dirty="0" smtClean="0">
                <a:solidFill>
                  <a:schemeClr val="accent6">
                    <a:lumMod val="50000"/>
                  </a:schemeClr>
                </a:solidFill>
                <a:latin typeface="Calibri" pitchFamily="34" charset="0"/>
              </a:rPr>
              <a:t>You have </a:t>
            </a:r>
            <a:r>
              <a:rPr lang="en-AU" sz="2800" b="1" dirty="0" smtClean="0">
                <a:solidFill>
                  <a:schemeClr val="accent6">
                    <a:lumMod val="50000"/>
                  </a:schemeClr>
                </a:solidFill>
                <a:latin typeface="Calibri" pitchFamily="34" charset="0"/>
              </a:rPr>
              <a:t>3 </a:t>
            </a:r>
            <a:r>
              <a:rPr lang="en-AU" sz="2800" dirty="0" smtClean="0">
                <a:solidFill>
                  <a:schemeClr val="accent6">
                    <a:lumMod val="50000"/>
                  </a:schemeClr>
                </a:solidFill>
                <a:latin typeface="Calibri" pitchFamily="34" charset="0"/>
              </a:rPr>
              <a:t>minutes. Go.</a:t>
            </a:r>
          </a:p>
          <a:p>
            <a:endParaRPr lang="en-AU" sz="2800" b="1" dirty="0" smtClean="0">
              <a:latin typeface="Calibri" pitchFamily="34" charset="0"/>
            </a:endParaRPr>
          </a:p>
          <a:p>
            <a:endParaRPr lang="en-AU" sz="2800" dirty="0">
              <a:latin typeface="Calibri" pitchFamily="34" charset="0"/>
            </a:endParaRPr>
          </a:p>
          <a:p>
            <a:endParaRPr lang="en-AU" sz="2800" dirty="0">
              <a:latin typeface="Calibri" pitchFamily="34" charset="0"/>
            </a:endParaRPr>
          </a:p>
          <a:p>
            <a:endParaRPr lang="en-AU" sz="2800" i="1" dirty="0" smtClean="0">
              <a:latin typeface="Calibri" pitchFamily="34" charset="0"/>
            </a:endParaRPr>
          </a:p>
          <a:p>
            <a:endParaRPr lang="en-AU" sz="2800" i="1" dirty="0">
              <a:latin typeface="Calibri" pitchFamily="34" charset="0"/>
            </a:endParaRPr>
          </a:p>
        </p:txBody>
      </p:sp>
    </p:spTree>
    <p:extLst>
      <p:ext uri="{BB962C8B-B14F-4D97-AF65-F5344CB8AC3E}">
        <p14:creationId xmlns:p14="http://schemas.microsoft.com/office/powerpoint/2010/main" val="399476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afterEffect">
                                  <p:stCondLst>
                                    <p:cond delay="0"/>
                                  </p:stCondLst>
                                  <p:iterate type="lt">
                                    <p:tmAbs val="25"/>
                                  </p:iterate>
                                  <p:childTnLst>
                                    <p:set>
                                      <p:cBhvr override="childStyle">
                                        <p:cTn id="6" dur="indefinite"/>
                                        <p:tgtEl>
                                          <p:spTgt spid="4">
                                            <p:txEl>
                                              <p:pRg st="7" end="7"/>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96" y="-243408"/>
            <a:ext cx="7514020" cy="1600200"/>
          </a:xfrm>
        </p:spPr>
        <p:txBody>
          <a:bodyPr>
            <a:normAutofit fontScale="90000"/>
          </a:bodyPr>
          <a:lstStyle/>
          <a:p>
            <a:r>
              <a:rPr lang="en-AU" b="1" dirty="0" smtClean="0">
                <a:latin typeface="PreppyGirlsHandwriting" pitchFamily="2" charset="0"/>
              </a:rPr>
              <a:t>Let’s keep practising…</a:t>
            </a:r>
            <a:endParaRPr lang="en-AU" dirty="0">
              <a:latin typeface="PreppyGirlsHandwriting" pitchFamily="2" charset="0"/>
            </a:endParaRPr>
          </a:p>
        </p:txBody>
      </p:sp>
      <p:sp>
        <p:nvSpPr>
          <p:cNvPr id="4" name="TextBox 3"/>
          <p:cNvSpPr txBox="1"/>
          <p:nvPr/>
        </p:nvSpPr>
        <p:spPr>
          <a:xfrm>
            <a:off x="802396" y="1700808"/>
            <a:ext cx="7416824" cy="6555641"/>
          </a:xfrm>
          <a:prstGeom prst="rect">
            <a:avLst/>
          </a:prstGeom>
          <a:noFill/>
        </p:spPr>
        <p:txBody>
          <a:bodyPr wrap="square" rtlCol="0">
            <a:spAutoFit/>
          </a:bodyPr>
          <a:lstStyle/>
          <a:p>
            <a:r>
              <a:rPr lang="en-AU" sz="2800" b="1" dirty="0" smtClean="0">
                <a:latin typeface="Calibri" pitchFamily="34" charset="0"/>
              </a:rPr>
              <a:t>Practice Question Five</a:t>
            </a:r>
          </a:p>
          <a:p>
            <a:endParaRPr lang="en-AU" sz="2800" dirty="0" smtClean="0">
              <a:latin typeface="Calibri" pitchFamily="34" charset="0"/>
            </a:endParaRPr>
          </a:p>
          <a:p>
            <a:pPr lvl="0"/>
            <a:r>
              <a:rPr lang="en-AU" sz="2800" i="1" dirty="0" smtClean="0">
                <a:latin typeface="Calibri" pitchFamily="34" charset="0"/>
              </a:rPr>
              <a:t>‘A </a:t>
            </a:r>
            <a:r>
              <a:rPr lang="en-AU" sz="2800" i="1" dirty="0">
                <a:latin typeface="Calibri" pitchFamily="34" charset="0"/>
              </a:rPr>
              <a:t>sense of belonging requires an understanding of one’s past.’ </a:t>
            </a:r>
            <a:endParaRPr lang="en-AU" sz="2800" i="1" dirty="0" smtClean="0">
              <a:latin typeface="Calibri" pitchFamily="34" charset="0"/>
            </a:endParaRPr>
          </a:p>
          <a:p>
            <a:endParaRPr lang="en-AU" sz="2800" dirty="0" smtClean="0">
              <a:solidFill>
                <a:schemeClr val="accent6">
                  <a:lumMod val="50000"/>
                </a:schemeClr>
              </a:solidFill>
              <a:latin typeface="Calibri" pitchFamily="34" charset="0"/>
            </a:endParaRPr>
          </a:p>
          <a:p>
            <a:pPr lvl="0"/>
            <a:r>
              <a:rPr lang="en-AU" sz="2800" dirty="0" smtClean="0">
                <a:latin typeface="Calibri" pitchFamily="34" charset="0"/>
              </a:rPr>
              <a:t>To what extent is this evident in your </a:t>
            </a:r>
            <a:r>
              <a:rPr lang="en-AU" sz="2800" b="1" dirty="0" smtClean="0">
                <a:latin typeface="Calibri" pitchFamily="34" charset="0"/>
              </a:rPr>
              <a:t>core text </a:t>
            </a:r>
            <a:r>
              <a:rPr lang="en-AU" sz="2800" dirty="0" smtClean="0">
                <a:latin typeface="Calibri" pitchFamily="34" charset="0"/>
              </a:rPr>
              <a:t>and </a:t>
            </a:r>
            <a:r>
              <a:rPr lang="en-AU" sz="2800" b="1" dirty="0" smtClean="0">
                <a:latin typeface="Calibri" pitchFamily="34" charset="0"/>
              </a:rPr>
              <a:t>one related text </a:t>
            </a:r>
            <a:r>
              <a:rPr lang="en-AU" sz="2800" dirty="0" smtClean="0">
                <a:latin typeface="Calibri" pitchFamily="34" charset="0"/>
              </a:rPr>
              <a:t>of your own choosing.</a:t>
            </a:r>
            <a:endParaRPr lang="en-AU" sz="2400" dirty="0" smtClean="0">
              <a:solidFill>
                <a:schemeClr val="accent6">
                  <a:lumMod val="50000"/>
                </a:schemeClr>
              </a:solidFill>
              <a:latin typeface="Calibri" pitchFamily="34" charset="0"/>
            </a:endParaRPr>
          </a:p>
          <a:p>
            <a:endParaRPr lang="en-AU" sz="2800" dirty="0">
              <a:solidFill>
                <a:schemeClr val="accent6">
                  <a:lumMod val="50000"/>
                </a:schemeClr>
              </a:solidFill>
              <a:latin typeface="Calibri" pitchFamily="34" charset="0"/>
            </a:endParaRPr>
          </a:p>
          <a:p>
            <a:endParaRPr lang="en-AU" sz="2800" dirty="0" smtClean="0">
              <a:solidFill>
                <a:schemeClr val="accent6">
                  <a:lumMod val="50000"/>
                </a:schemeClr>
              </a:solidFill>
              <a:latin typeface="Calibri" pitchFamily="34" charset="0"/>
            </a:endParaRPr>
          </a:p>
          <a:p>
            <a:r>
              <a:rPr lang="en-AU" sz="2800" dirty="0" smtClean="0">
                <a:solidFill>
                  <a:schemeClr val="accent6">
                    <a:lumMod val="50000"/>
                  </a:schemeClr>
                </a:solidFill>
                <a:latin typeface="Calibri" pitchFamily="34" charset="0"/>
              </a:rPr>
              <a:t>You have </a:t>
            </a:r>
            <a:r>
              <a:rPr lang="en-AU" sz="2800" b="1" dirty="0" smtClean="0">
                <a:solidFill>
                  <a:schemeClr val="accent6">
                    <a:lumMod val="50000"/>
                  </a:schemeClr>
                </a:solidFill>
                <a:latin typeface="Calibri" pitchFamily="34" charset="0"/>
              </a:rPr>
              <a:t>3</a:t>
            </a:r>
            <a:r>
              <a:rPr lang="en-AU" sz="2800" dirty="0" smtClean="0">
                <a:solidFill>
                  <a:schemeClr val="accent6">
                    <a:lumMod val="50000"/>
                  </a:schemeClr>
                </a:solidFill>
                <a:latin typeface="Calibri" pitchFamily="34" charset="0"/>
              </a:rPr>
              <a:t> minutes. Go.</a:t>
            </a:r>
          </a:p>
          <a:p>
            <a:endParaRPr lang="en-AU" sz="2800" b="1" dirty="0" smtClean="0">
              <a:latin typeface="Calibri" pitchFamily="34" charset="0"/>
            </a:endParaRPr>
          </a:p>
          <a:p>
            <a:endParaRPr lang="en-AU" sz="2800" dirty="0">
              <a:latin typeface="Calibri" pitchFamily="34" charset="0"/>
            </a:endParaRPr>
          </a:p>
          <a:p>
            <a:endParaRPr lang="en-AU" sz="2800" dirty="0">
              <a:latin typeface="Calibri" pitchFamily="34" charset="0"/>
            </a:endParaRPr>
          </a:p>
          <a:p>
            <a:endParaRPr lang="en-AU" sz="2800" i="1" dirty="0" smtClean="0">
              <a:latin typeface="Calibri" pitchFamily="34" charset="0"/>
            </a:endParaRPr>
          </a:p>
          <a:p>
            <a:endParaRPr lang="en-AU" sz="2800" i="1" dirty="0">
              <a:latin typeface="Calibri" pitchFamily="34" charset="0"/>
            </a:endParaRPr>
          </a:p>
        </p:txBody>
      </p:sp>
    </p:spTree>
    <p:extLst>
      <p:ext uri="{BB962C8B-B14F-4D97-AF65-F5344CB8AC3E}">
        <p14:creationId xmlns:p14="http://schemas.microsoft.com/office/powerpoint/2010/main" val="27377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afterEffect">
                                  <p:stCondLst>
                                    <p:cond delay="0"/>
                                  </p:stCondLst>
                                  <p:iterate type="lt">
                                    <p:tmAbs val="25"/>
                                  </p:iterate>
                                  <p:childTnLst>
                                    <p:set>
                                      <p:cBhvr override="childStyle">
                                        <p:cTn id="6" dur="indefinite"/>
                                        <p:tgtEl>
                                          <p:spTgt spid="4">
                                            <p:txEl>
                                              <p:pRg st="7" end="7"/>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6781800" cy="1600200"/>
          </a:xfrm>
        </p:spPr>
        <p:txBody>
          <a:bodyPr>
            <a:normAutofit fontScale="90000"/>
          </a:bodyPr>
          <a:lstStyle/>
          <a:p>
            <a:r>
              <a:rPr lang="en-AU" b="1" dirty="0" smtClean="0"/>
              <a:t>HSC Markers are looking for -</a:t>
            </a:r>
            <a:endParaRPr lang="en-AU" dirty="0"/>
          </a:p>
        </p:txBody>
      </p:sp>
      <p:sp>
        <p:nvSpPr>
          <p:cNvPr id="4" name="TextBox 3"/>
          <p:cNvSpPr txBox="1"/>
          <p:nvPr/>
        </p:nvSpPr>
        <p:spPr>
          <a:xfrm>
            <a:off x="802396" y="2132856"/>
            <a:ext cx="7416824" cy="4062651"/>
          </a:xfrm>
          <a:prstGeom prst="rect">
            <a:avLst/>
          </a:prstGeom>
          <a:noFill/>
        </p:spPr>
        <p:txBody>
          <a:bodyPr wrap="square" rtlCol="0">
            <a:spAutoFit/>
          </a:bodyPr>
          <a:lstStyle/>
          <a:p>
            <a:r>
              <a:rPr lang="en-AU" sz="2400" dirty="0">
                <a:latin typeface="Calibri" pitchFamily="34" charset="0"/>
              </a:rPr>
              <a:t>Before approaching the body of the essay, readers often create first impressions as to the quality and integrity of the essay by simply analysing the thesis statement. HSC markers, search for the attributes of:</a:t>
            </a:r>
          </a:p>
          <a:p>
            <a:r>
              <a:rPr lang="en-AU" sz="2400" dirty="0">
                <a:latin typeface="Calibri" pitchFamily="34" charset="0"/>
              </a:rPr>
              <a:t> </a:t>
            </a:r>
          </a:p>
          <a:p>
            <a:pPr marL="342900" lvl="0" indent="-342900">
              <a:buFont typeface="Wingdings" pitchFamily="2" charset="2"/>
              <a:buChar char="§"/>
            </a:pPr>
            <a:r>
              <a:rPr lang="en-AU" sz="2400" dirty="0">
                <a:solidFill>
                  <a:schemeClr val="accent1">
                    <a:lumMod val="75000"/>
                  </a:schemeClr>
                </a:solidFill>
                <a:latin typeface="Calibri" pitchFamily="34" charset="0"/>
              </a:rPr>
              <a:t>Validity: clear connection to the question</a:t>
            </a:r>
          </a:p>
          <a:p>
            <a:pPr marL="342900" lvl="0" indent="-342900">
              <a:buFont typeface="Wingdings" pitchFamily="2" charset="2"/>
              <a:buChar char="§"/>
            </a:pPr>
            <a:r>
              <a:rPr lang="en-AU" sz="2400" dirty="0">
                <a:solidFill>
                  <a:schemeClr val="accent1">
                    <a:lumMod val="75000"/>
                  </a:schemeClr>
                </a:solidFill>
                <a:latin typeface="Calibri" pitchFamily="34" charset="0"/>
              </a:rPr>
              <a:t>Originality </a:t>
            </a:r>
          </a:p>
          <a:p>
            <a:pPr marL="342900" lvl="0" indent="-342900">
              <a:buFont typeface="Wingdings" pitchFamily="2" charset="2"/>
              <a:buChar char="§"/>
            </a:pPr>
            <a:r>
              <a:rPr lang="en-AU" sz="2400" dirty="0">
                <a:solidFill>
                  <a:schemeClr val="accent1">
                    <a:lumMod val="75000"/>
                  </a:schemeClr>
                </a:solidFill>
                <a:latin typeface="Calibri" pitchFamily="34" charset="0"/>
              </a:rPr>
              <a:t>Angle of argument </a:t>
            </a:r>
          </a:p>
          <a:p>
            <a:pPr marL="342900" lvl="0" indent="-342900">
              <a:buFont typeface="Wingdings" pitchFamily="2" charset="2"/>
              <a:buChar char="§"/>
            </a:pPr>
            <a:r>
              <a:rPr lang="en-AU" sz="2400" dirty="0">
                <a:solidFill>
                  <a:schemeClr val="accent1">
                    <a:lumMod val="75000"/>
                  </a:schemeClr>
                </a:solidFill>
                <a:latin typeface="Calibri" pitchFamily="34" charset="0"/>
              </a:rPr>
              <a:t>Sophisticated and appropriate use of vocabulary </a:t>
            </a:r>
          </a:p>
          <a:p>
            <a:pPr marL="342900" lvl="0" indent="-342900">
              <a:buFont typeface="Wingdings" pitchFamily="2" charset="2"/>
              <a:buChar char="§"/>
            </a:pPr>
            <a:r>
              <a:rPr lang="en-AU" sz="2400" dirty="0">
                <a:solidFill>
                  <a:schemeClr val="accent1">
                    <a:lumMod val="75000"/>
                  </a:schemeClr>
                </a:solidFill>
                <a:latin typeface="Calibri" pitchFamily="34" charset="0"/>
              </a:rPr>
              <a:t>Clarity of written expression </a:t>
            </a:r>
          </a:p>
          <a:p>
            <a:endParaRPr lang="en-AU" dirty="0"/>
          </a:p>
        </p:txBody>
      </p:sp>
    </p:spTree>
    <p:extLst>
      <p:ext uri="{BB962C8B-B14F-4D97-AF65-F5344CB8AC3E}">
        <p14:creationId xmlns:p14="http://schemas.microsoft.com/office/powerpoint/2010/main" val="1269600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6781800" cy="1600200"/>
          </a:xfrm>
        </p:spPr>
        <p:txBody>
          <a:bodyPr>
            <a:normAutofit fontScale="90000"/>
          </a:bodyPr>
          <a:lstStyle/>
          <a:p>
            <a:r>
              <a:rPr lang="en-AU" b="1" dirty="0" smtClean="0"/>
              <a:t>A good introduction will always…</a:t>
            </a:r>
            <a:endParaRPr lang="en-AU" dirty="0"/>
          </a:p>
        </p:txBody>
      </p:sp>
      <p:sp>
        <p:nvSpPr>
          <p:cNvPr id="4" name="TextBox 3"/>
          <p:cNvSpPr txBox="1"/>
          <p:nvPr/>
        </p:nvSpPr>
        <p:spPr>
          <a:xfrm>
            <a:off x="802396" y="2132856"/>
            <a:ext cx="7416824" cy="4124206"/>
          </a:xfrm>
          <a:prstGeom prst="rect">
            <a:avLst/>
          </a:prstGeom>
          <a:noFill/>
        </p:spPr>
        <p:txBody>
          <a:bodyPr wrap="square" rtlCol="0">
            <a:spAutoFit/>
          </a:bodyPr>
          <a:lstStyle/>
          <a:p>
            <a:r>
              <a:rPr lang="en-AU" sz="3200" dirty="0" smtClean="0">
                <a:latin typeface="Calibri" pitchFamily="34" charset="0"/>
              </a:rPr>
              <a:t>Start </a:t>
            </a:r>
            <a:r>
              <a:rPr lang="en-AU" sz="3200" dirty="0">
                <a:latin typeface="Calibri" pitchFamily="34" charset="0"/>
              </a:rPr>
              <a:t>with a thesis that </a:t>
            </a:r>
            <a:r>
              <a:rPr lang="en-AU" sz="3200" b="1" dirty="0">
                <a:latin typeface="Calibri" pitchFamily="34" charset="0"/>
              </a:rPr>
              <a:t>DIRECTLY RESPONDS TO THE QUESTION</a:t>
            </a:r>
            <a:r>
              <a:rPr lang="en-AU" sz="3200" dirty="0">
                <a:latin typeface="Calibri" pitchFamily="34" charset="0"/>
              </a:rPr>
              <a:t>. </a:t>
            </a:r>
            <a:endParaRPr lang="en-AU" sz="3200" dirty="0" smtClean="0">
              <a:latin typeface="Calibri" pitchFamily="34" charset="0"/>
            </a:endParaRPr>
          </a:p>
          <a:p>
            <a:endParaRPr lang="en-AU" sz="1600" dirty="0">
              <a:latin typeface="Calibri" pitchFamily="34" charset="0"/>
            </a:endParaRPr>
          </a:p>
          <a:p>
            <a:r>
              <a:rPr lang="en-AU" sz="3200" dirty="0" smtClean="0">
                <a:latin typeface="Calibri" pitchFamily="34" charset="0"/>
              </a:rPr>
              <a:t>You </a:t>
            </a:r>
            <a:r>
              <a:rPr lang="en-AU" sz="3200" dirty="0">
                <a:latin typeface="Calibri" pitchFamily="34" charset="0"/>
              </a:rPr>
              <a:t>have 40 minutes to write an essay so there is no time to start with philosophical musings about the topic or write random things you happen to remember about the module you are writing about.</a:t>
            </a:r>
          </a:p>
          <a:p>
            <a:endParaRPr lang="en-AU" dirty="0"/>
          </a:p>
        </p:txBody>
      </p:sp>
    </p:spTree>
    <p:extLst>
      <p:ext uri="{BB962C8B-B14F-4D97-AF65-F5344CB8AC3E}">
        <p14:creationId xmlns:p14="http://schemas.microsoft.com/office/powerpoint/2010/main" val="2513376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996952"/>
            <a:ext cx="7543800" cy="1524000"/>
          </a:xfrm>
        </p:spPr>
        <p:txBody>
          <a:bodyPr/>
          <a:lstStyle/>
          <a:p>
            <a:r>
              <a:rPr lang="en-AU" sz="5400" b="1" dirty="0" smtClean="0">
                <a:latin typeface="PreppyGirlsHandwriting" pitchFamily="2" charset="0"/>
              </a:rPr>
              <a:t>How on earth do I get </a:t>
            </a:r>
            <a:r>
              <a:rPr lang="en-AU" sz="5400" b="1" dirty="0" smtClean="0">
                <a:solidFill>
                  <a:srgbClr val="FF0000"/>
                </a:solidFill>
                <a:latin typeface="PreppyGirlsHandwriting" pitchFamily="2" charset="0"/>
              </a:rPr>
              <a:t>MY</a:t>
            </a:r>
            <a:r>
              <a:rPr lang="en-AU" sz="5400" b="1" dirty="0" smtClean="0">
                <a:latin typeface="PreppyGirlsHandwriting" pitchFamily="2" charset="0"/>
              </a:rPr>
              <a:t> essay to address the question enough so the markers are </a:t>
            </a:r>
            <a:r>
              <a:rPr lang="en-AU" sz="5400" b="1" dirty="0" smtClean="0">
                <a:solidFill>
                  <a:srgbClr val="FF0000"/>
                </a:solidFill>
                <a:latin typeface="PreppyGirlsHandwriting" pitchFamily="2" charset="0"/>
              </a:rPr>
              <a:t>happy</a:t>
            </a:r>
            <a:r>
              <a:rPr lang="en-AU" sz="5400" b="1" dirty="0" smtClean="0">
                <a:latin typeface="PreppyGirlsHandwriting" pitchFamily="2" charset="0"/>
              </a:rPr>
              <a:t>?</a:t>
            </a:r>
            <a:endParaRPr lang="en-AU" sz="5400" b="1" dirty="0">
              <a:latin typeface="PreppyGirlsHandwriting" pitchFamily="2" charset="0"/>
            </a:endParaRPr>
          </a:p>
        </p:txBody>
      </p:sp>
      <p:sp>
        <p:nvSpPr>
          <p:cNvPr id="4" name="Subtitle 3"/>
          <p:cNvSpPr>
            <a:spLocks noGrp="1"/>
          </p:cNvSpPr>
          <p:nvPr>
            <p:ph type="subTitle" idx="1"/>
          </p:nvPr>
        </p:nvSpPr>
        <p:spPr/>
        <p:txBody>
          <a:bodyPr/>
          <a:lstStyle/>
          <a:p>
            <a:endParaRPr lang="en-AU"/>
          </a:p>
        </p:txBody>
      </p:sp>
    </p:spTree>
    <p:extLst>
      <p:ext uri="{BB962C8B-B14F-4D97-AF65-F5344CB8AC3E}">
        <p14:creationId xmlns:p14="http://schemas.microsoft.com/office/powerpoint/2010/main" val="3134958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16632"/>
            <a:ext cx="6781800" cy="1600200"/>
          </a:xfrm>
        </p:spPr>
        <p:txBody>
          <a:bodyPr>
            <a:normAutofit fontScale="90000"/>
          </a:bodyPr>
          <a:lstStyle/>
          <a:p>
            <a:r>
              <a:rPr lang="en-AU" b="1" dirty="0" smtClean="0">
                <a:solidFill>
                  <a:srgbClr val="FF0000"/>
                </a:solidFill>
                <a:latin typeface="PreppyGirlsHandwriting" pitchFamily="2" charset="0"/>
              </a:rPr>
              <a:t>The </a:t>
            </a:r>
            <a:r>
              <a:rPr lang="en-AU" b="1" dirty="0" smtClean="0">
                <a:solidFill>
                  <a:srgbClr val="FF0000"/>
                </a:solidFill>
                <a:latin typeface="PreppyGirlsHandwriting" pitchFamily="2" charset="0"/>
              </a:rPr>
              <a:t>problems for most students…</a:t>
            </a:r>
            <a:endParaRPr lang="en-AU" dirty="0">
              <a:solidFill>
                <a:srgbClr val="FF0000"/>
              </a:solidFill>
              <a:latin typeface="PreppyGirlsHandwriting" pitchFamily="2" charset="0"/>
            </a:endParaRPr>
          </a:p>
        </p:txBody>
      </p:sp>
      <p:sp>
        <p:nvSpPr>
          <p:cNvPr id="4" name="TextBox 3"/>
          <p:cNvSpPr txBox="1"/>
          <p:nvPr/>
        </p:nvSpPr>
        <p:spPr>
          <a:xfrm>
            <a:off x="539552" y="2132856"/>
            <a:ext cx="8064896" cy="3554819"/>
          </a:xfrm>
          <a:prstGeom prst="rect">
            <a:avLst/>
          </a:prstGeom>
          <a:noFill/>
        </p:spPr>
        <p:txBody>
          <a:bodyPr wrap="square" rtlCol="0">
            <a:spAutoFit/>
          </a:bodyPr>
          <a:lstStyle/>
          <a:p>
            <a:pPr marL="457200" indent="-457200">
              <a:buFont typeface="Wingdings" pitchFamily="2" charset="2"/>
              <a:buChar char="§"/>
            </a:pPr>
            <a:r>
              <a:rPr lang="en-AU" sz="2500" dirty="0" smtClean="0">
                <a:latin typeface="Calibri" pitchFamily="34" charset="0"/>
              </a:rPr>
              <a:t>Many students (and I mean, a LOT) </a:t>
            </a:r>
            <a:r>
              <a:rPr lang="en-AU" sz="2500" dirty="0" smtClean="0">
                <a:latin typeface="Calibri" pitchFamily="34" charset="0"/>
              </a:rPr>
              <a:t>ignore </a:t>
            </a:r>
            <a:r>
              <a:rPr lang="en-AU" sz="2500" dirty="0" smtClean="0">
                <a:latin typeface="Calibri" pitchFamily="34" charset="0"/>
              </a:rPr>
              <a:t>the question… </a:t>
            </a:r>
            <a:r>
              <a:rPr lang="en-AU" sz="2500" dirty="0" smtClean="0">
                <a:solidFill>
                  <a:srgbClr val="FF0000"/>
                </a:solidFill>
                <a:latin typeface="Calibri" pitchFamily="34" charset="0"/>
              </a:rPr>
              <a:t>completely</a:t>
            </a:r>
            <a:r>
              <a:rPr lang="en-AU" sz="2500" dirty="0" smtClean="0">
                <a:latin typeface="Calibri" pitchFamily="34" charset="0"/>
              </a:rPr>
              <a:t>. </a:t>
            </a:r>
          </a:p>
          <a:p>
            <a:pPr marL="457200" indent="-457200">
              <a:buFont typeface="Wingdings" pitchFamily="2" charset="2"/>
              <a:buChar char="§"/>
            </a:pPr>
            <a:r>
              <a:rPr lang="en-AU" sz="2500" dirty="0" smtClean="0">
                <a:latin typeface="Calibri" pitchFamily="34" charset="0"/>
              </a:rPr>
              <a:t>Many students </a:t>
            </a:r>
            <a:r>
              <a:rPr lang="en-AU" sz="2500" dirty="0" smtClean="0">
                <a:latin typeface="Calibri" pitchFamily="34" charset="0"/>
              </a:rPr>
              <a:t>repeat </a:t>
            </a:r>
            <a:r>
              <a:rPr lang="en-AU" sz="2500" dirty="0" smtClean="0">
                <a:latin typeface="Calibri" pitchFamily="34" charset="0"/>
              </a:rPr>
              <a:t>a section of the question… </a:t>
            </a:r>
            <a:r>
              <a:rPr lang="en-AU" sz="2500" dirty="0" smtClean="0">
                <a:solidFill>
                  <a:srgbClr val="FF0000"/>
                </a:solidFill>
                <a:latin typeface="Calibri" pitchFamily="34" charset="0"/>
              </a:rPr>
              <a:t>once</a:t>
            </a:r>
            <a:r>
              <a:rPr lang="en-AU" sz="2500" dirty="0" smtClean="0">
                <a:latin typeface="Calibri" pitchFamily="34" charset="0"/>
              </a:rPr>
              <a:t>. In the intro. </a:t>
            </a:r>
            <a:r>
              <a:rPr lang="en-AU" sz="2500" i="1" dirty="0" smtClean="0">
                <a:latin typeface="Calibri" pitchFamily="34" charset="0"/>
              </a:rPr>
              <a:t>And then we never </a:t>
            </a:r>
            <a:r>
              <a:rPr lang="en-AU" sz="2500" i="1" dirty="0" smtClean="0">
                <a:latin typeface="Calibri" pitchFamily="34" charset="0"/>
              </a:rPr>
              <a:t>hear </a:t>
            </a:r>
            <a:r>
              <a:rPr lang="en-AU" sz="2500" i="1" dirty="0" smtClean="0">
                <a:latin typeface="Calibri" pitchFamily="34" charset="0"/>
              </a:rPr>
              <a:t>another thing about it…</a:t>
            </a:r>
          </a:p>
          <a:p>
            <a:pPr marL="457200" indent="-457200">
              <a:buFont typeface="Wingdings" pitchFamily="2" charset="2"/>
              <a:buChar char="§"/>
            </a:pPr>
            <a:r>
              <a:rPr lang="en-AU" sz="2500" dirty="0" smtClean="0">
                <a:latin typeface="Calibri" pitchFamily="34" charset="0"/>
              </a:rPr>
              <a:t>Some students </a:t>
            </a:r>
            <a:r>
              <a:rPr lang="en-AU" sz="2500" dirty="0" smtClean="0">
                <a:latin typeface="Calibri" pitchFamily="34" charset="0"/>
              </a:rPr>
              <a:t>repeat </a:t>
            </a:r>
            <a:r>
              <a:rPr lang="en-AU" sz="2500" dirty="0" smtClean="0">
                <a:latin typeface="Calibri" pitchFamily="34" charset="0"/>
              </a:rPr>
              <a:t>a section of the intro a few times… </a:t>
            </a:r>
            <a:r>
              <a:rPr lang="en-AU" sz="2500" i="1" dirty="0" smtClean="0">
                <a:latin typeface="Calibri" pitchFamily="34" charset="0"/>
              </a:rPr>
              <a:t>but </a:t>
            </a:r>
            <a:r>
              <a:rPr lang="en-AU" sz="2500" i="1" dirty="0" smtClean="0">
                <a:latin typeface="Calibri" pitchFamily="34" charset="0"/>
              </a:rPr>
              <a:t>don’t </a:t>
            </a:r>
            <a:r>
              <a:rPr lang="en-AU" sz="2500" i="1" dirty="0" smtClean="0">
                <a:latin typeface="Calibri" pitchFamily="34" charset="0"/>
              </a:rPr>
              <a:t>interpret it or develop an original thesis.</a:t>
            </a:r>
          </a:p>
          <a:p>
            <a:pPr marL="457200" indent="-457200">
              <a:buFont typeface="Wingdings" pitchFamily="2" charset="2"/>
              <a:buChar char="§"/>
            </a:pPr>
            <a:r>
              <a:rPr lang="en-AU" sz="2500" dirty="0" smtClean="0">
                <a:latin typeface="Calibri" pitchFamily="34" charset="0"/>
              </a:rPr>
              <a:t>Those students who </a:t>
            </a:r>
            <a:r>
              <a:rPr lang="en-AU" sz="2500" dirty="0" smtClean="0">
                <a:solidFill>
                  <a:srgbClr val="FF0000"/>
                </a:solidFill>
                <a:latin typeface="Calibri" pitchFamily="34" charset="0"/>
              </a:rPr>
              <a:t>genuinely</a:t>
            </a:r>
            <a:r>
              <a:rPr lang="en-AU" sz="2500" dirty="0" smtClean="0">
                <a:latin typeface="Calibri" pitchFamily="34" charset="0"/>
              </a:rPr>
              <a:t> and </a:t>
            </a:r>
            <a:r>
              <a:rPr lang="en-AU" sz="2500" dirty="0" smtClean="0">
                <a:solidFill>
                  <a:srgbClr val="FF0000"/>
                </a:solidFill>
                <a:latin typeface="Calibri" pitchFamily="34" charset="0"/>
              </a:rPr>
              <a:t>explicitly</a:t>
            </a:r>
            <a:r>
              <a:rPr lang="en-AU" sz="2500" dirty="0" smtClean="0">
                <a:latin typeface="Calibri" pitchFamily="34" charset="0"/>
              </a:rPr>
              <a:t> </a:t>
            </a:r>
            <a:r>
              <a:rPr lang="en-AU" sz="2500" dirty="0" smtClean="0">
                <a:latin typeface="Calibri" pitchFamily="34" charset="0"/>
              </a:rPr>
              <a:t>address </a:t>
            </a:r>
            <a:r>
              <a:rPr lang="en-AU" sz="2500" dirty="0" smtClean="0">
                <a:latin typeface="Calibri" pitchFamily="34" charset="0"/>
              </a:rPr>
              <a:t>the question throughout their essay </a:t>
            </a:r>
            <a:r>
              <a:rPr lang="en-AU" sz="2500" dirty="0" smtClean="0">
                <a:solidFill>
                  <a:srgbClr val="FF0000"/>
                </a:solidFill>
                <a:latin typeface="PreppyGirlsHandwriting" pitchFamily="2" charset="0"/>
              </a:rPr>
              <a:t>stand OUT</a:t>
            </a:r>
            <a:r>
              <a:rPr lang="en-AU" sz="2500" dirty="0" smtClean="0">
                <a:solidFill>
                  <a:srgbClr val="FF0000"/>
                </a:solidFill>
                <a:latin typeface="PreppyGirlsHandwriting" pitchFamily="2" charset="0"/>
              </a:rPr>
              <a:t>. </a:t>
            </a:r>
            <a:endParaRPr lang="en-AU" sz="2500" dirty="0">
              <a:solidFill>
                <a:srgbClr val="FF0000"/>
              </a:solidFill>
              <a:latin typeface="PreppyGirlsHandwriting" pitchFamily="2" charset="0"/>
            </a:endParaRPr>
          </a:p>
        </p:txBody>
      </p:sp>
    </p:spTree>
    <p:extLst>
      <p:ext uri="{BB962C8B-B14F-4D97-AF65-F5344CB8AC3E}">
        <p14:creationId xmlns:p14="http://schemas.microsoft.com/office/powerpoint/2010/main" val="3663712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3573016"/>
            <a:ext cx="6781800" cy="1600200"/>
          </a:xfrm>
        </p:spPr>
        <p:txBody>
          <a:bodyPr>
            <a:noAutofit/>
          </a:bodyPr>
          <a:lstStyle/>
          <a:p>
            <a:r>
              <a:rPr lang="en-AU" sz="8000" b="1" dirty="0" smtClean="0">
                <a:solidFill>
                  <a:srgbClr val="FF0000"/>
                </a:solidFill>
                <a:latin typeface="PreppyGirlsHandwriting" pitchFamily="2" charset="0"/>
              </a:rPr>
              <a:t>So how can </a:t>
            </a:r>
            <a:r>
              <a:rPr lang="en-AU" sz="8000" b="1" dirty="0" smtClean="0">
                <a:solidFill>
                  <a:schemeClr val="tx1"/>
                </a:solidFill>
                <a:latin typeface="PreppyGirlsHandwriting" pitchFamily="2" charset="0"/>
              </a:rPr>
              <a:t>YOU</a:t>
            </a:r>
            <a:r>
              <a:rPr lang="en-AU" sz="8000" b="1" dirty="0" smtClean="0">
                <a:solidFill>
                  <a:srgbClr val="FF0000"/>
                </a:solidFill>
                <a:latin typeface="PreppyGirlsHandwriting" pitchFamily="2" charset="0"/>
              </a:rPr>
              <a:t> fix the problem?</a:t>
            </a:r>
            <a:endParaRPr lang="en-AU" sz="8000" dirty="0">
              <a:solidFill>
                <a:srgbClr val="FF0000"/>
              </a:solidFill>
              <a:latin typeface="PreppyGirlsHandwriting" pitchFamily="2" charset="0"/>
            </a:endParaRPr>
          </a:p>
        </p:txBody>
      </p:sp>
    </p:spTree>
    <p:extLst>
      <p:ext uri="{BB962C8B-B14F-4D97-AF65-F5344CB8AC3E}">
        <p14:creationId xmlns:p14="http://schemas.microsoft.com/office/powerpoint/2010/main" val="817065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980928"/>
            <a:ext cx="6781800" cy="1600200"/>
          </a:xfrm>
        </p:spPr>
        <p:txBody>
          <a:bodyPr>
            <a:normAutofit fontScale="90000"/>
          </a:bodyPr>
          <a:lstStyle/>
          <a:p>
            <a:r>
              <a:rPr lang="en-AU" b="1" dirty="0" smtClean="0">
                <a:solidFill>
                  <a:srgbClr val="FF0000"/>
                </a:solidFill>
                <a:latin typeface="PreppyGirlsHandwriting" pitchFamily="2" charset="0"/>
              </a:rPr>
              <a:t>1. You need to </a:t>
            </a:r>
            <a:r>
              <a:rPr lang="en-AU" b="1" dirty="0" smtClean="0">
                <a:solidFill>
                  <a:schemeClr val="tx1"/>
                </a:solidFill>
                <a:latin typeface="PreppyGirlsHandwriting" pitchFamily="2" charset="0"/>
              </a:rPr>
              <a:t>annotate</a:t>
            </a:r>
            <a:r>
              <a:rPr lang="en-AU" b="1" dirty="0" smtClean="0">
                <a:solidFill>
                  <a:srgbClr val="FF0000"/>
                </a:solidFill>
                <a:latin typeface="PreppyGirlsHandwriting" pitchFamily="2" charset="0"/>
              </a:rPr>
              <a:t> the question and identify the keywords.</a:t>
            </a:r>
            <a:endParaRPr lang="en-AU" dirty="0">
              <a:solidFill>
                <a:srgbClr val="FF0000"/>
              </a:solidFill>
              <a:latin typeface="PreppyGirlsHandwriting" pitchFamily="2" charset="0"/>
            </a:endParaRPr>
          </a:p>
        </p:txBody>
      </p:sp>
    </p:spTree>
    <p:extLst>
      <p:ext uri="{BB962C8B-B14F-4D97-AF65-F5344CB8AC3E}">
        <p14:creationId xmlns:p14="http://schemas.microsoft.com/office/powerpoint/2010/main" val="7424656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1451</TotalTime>
  <Words>1223</Words>
  <Application>Microsoft Office PowerPoint</Application>
  <PresentationFormat>On-screen Show (4:3)</PresentationFormat>
  <Paragraphs>176</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PreppyGirlsHandwriting</vt:lpstr>
      <vt:lpstr>Times New Roman</vt:lpstr>
      <vt:lpstr>Calibri</vt:lpstr>
      <vt:lpstr>Impact</vt:lpstr>
      <vt:lpstr>Wingdings</vt:lpstr>
      <vt:lpstr>NewsPrint</vt:lpstr>
      <vt:lpstr>Unpacking the Essay Question</vt:lpstr>
      <vt:lpstr>What is a thesis or line of argument?</vt:lpstr>
      <vt:lpstr>Mastering the Introduction and Thesis Development</vt:lpstr>
      <vt:lpstr>HSC Markers are looking for -</vt:lpstr>
      <vt:lpstr>A good introduction will always…</vt:lpstr>
      <vt:lpstr>How on earth do I get MY essay to address the question enough so the markers are happy?</vt:lpstr>
      <vt:lpstr>The problems for most students…</vt:lpstr>
      <vt:lpstr>So how can YOU fix the problem?</vt:lpstr>
      <vt:lpstr>1. You need to annotate the question and identify the keywords.</vt:lpstr>
      <vt:lpstr>2. You need to answer the question you get on the day.   Sounds obvious? Address the specific keywords and avoid a “prepared sounding response”…</vt:lpstr>
      <vt:lpstr>3. Your thesis needs to have some substance. You CAN introduce your own ideas – but link them to the question.</vt:lpstr>
      <vt:lpstr>4. Try to brainstorm several synonyms for each keyword so that when you address the question it doesn’t sound repetitive (it’s all about a “happy balance”…)</vt:lpstr>
      <vt:lpstr>5. Every body paragraph – ask yourself – Have I addressed an aspect of the question? Have I used language (or synonyms) from the question?</vt:lpstr>
      <vt:lpstr>6. Your conclusion is another opportunity to convince the marker that you have explicitly answered the question. BUT don’t just repeat your intro… It’s all about new ways of interpreting the question.</vt:lpstr>
      <vt:lpstr>Let’s put this theory to work…</vt:lpstr>
      <vt:lpstr>Let’s start with a question…</vt:lpstr>
      <vt:lpstr>Annotated question and synonyms…</vt:lpstr>
      <vt:lpstr>DON’T…</vt:lpstr>
      <vt:lpstr>DO…</vt:lpstr>
      <vt:lpstr>Why is this a good intro?</vt:lpstr>
      <vt:lpstr>So…   Over to you.</vt:lpstr>
      <vt:lpstr>Let’s start by creating thesis statements in response to “topics” associated with belonging.   Write a one or two line statement in response to the following…</vt:lpstr>
      <vt:lpstr>Belonging  and  self identity</vt:lpstr>
      <vt:lpstr>Belonging  and  sense of place</vt:lpstr>
      <vt:lpstr>Belonging  and  choices</vt:lpstr>
      <vt:lpstr>Belonging  over time</vt:lpstr>
      <vt:lpstr>Belonging  and community</vt:lpstr>
      <vt:lpstr>Belonging  and alienation</vt:lpstr>
      <vt:lpstr>Belonging  and personal experiences</vt:lpstr>
      <vt:lpstr>Belonging  and a cultural sense of self</vt:lpstr>
      <vt:lpstr>Now, use this thesis brainstorm to help you interpret and respond in an introduction to the following questions.  </vt:lpstr>
      <vt:lpstr>Let’s start slowly…</vt:lpstr>
      <vt:lpstr>Sample thesis</vt:lpstr>
      <vt:lpstr>Let’s keep practising…</vt:lpstr>
      <vt:lpstr>Let’s keep practising…</vt:lpstr>
      <vt:lpstr>Let’s keep practising…</vt:lpstr>
      <vt:lpstr>Let’s keep practising…</vt:lpstr>
      <vt:lpstr>Let’s keep practising…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Unpacking the Essay Question</dc:title>
  <dc:creator>Krystal</dc:creator>
  <cp:lastModifiedBy>Krystal Bevin</cp:lastModifiedBy>
  <cp:revision>41</cp:revision>
  <dcterms:created xsi:type="dcterms:W3CDTF">2013-08-13T04:45:20Z</dcterms:created>
  <dcterms:modified xsi:type="dcterms:W3CDTF">2014-05-26T12:02:26Z</dcterms:modified>
</cp:coreProperties>
</file>