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2" d="100"/>
          <a:sy n="102" d="100"/>
        </p:scale>
        <p:origin x="-528"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EE6CB47-8F61-4ACA-863E-972BF12CCD28}" type="datetimeFigureOut">
              <a:rPr lang="en-AU" smtClean="0"/>
              <a:t>24/01/2015</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B55AACB-519E-4FCC-B30D-58262525F188}"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E6CB47-8F61-4ACA-863E-972BF12CCD28}" type="datetimeFigureOut">
              <a:rPr lang="en-AU" smtClean="0"/>
              <a:t>24/01/2015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AB55AACB-519E-4FCC-B30D-58262525F188}"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E6CB47-8F61-4ACA-863E-972BF12CCD28}" type="datetimeFigureOut">
              <a:rPr lang="en-AU" smtClean="0"/>
              <a:t>24/01/2015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AB55AACB-519E-4FCC-B30D-58262525F188}"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E6CB47-8F61-4ACA-863E-972BF12CCD28}" type="datetimeFigureOut">
              <a:rPr lang="en-AU" smtClean="0"/>
              <a:t>24/01/2015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AB55AACB-519E-4FCC-B30D-58262525F188}" type="slidenum">
              <a:rPr lang="en-AU" smtClean="0"/>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EE6CB47-8F61-4ACA-863E-972BF12CCD28}" type="datetimeFigureOut">
              <a:rPr lang="en-AU" smtClean="0"/>
              <a:t>24/01/2015</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AB55AACB-519E-4FCC-B30D-58262525F188}" type="slidenum">
              <a:rPr lang="en-AU" smtClean="0"/>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E6CB47-8F61-4ACA-863E-972BF12CCD28}" type="datetimeFigureOut">
              <a:rPr lang="en-AU" smtClean="0"/>
              <a:t>24/01/2015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AB55AACB-519E-4FCC-B30D-58262525F188}" type="slidenum">
              <a:rPr lang="en-AU" smtClean="0"/>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E6CB47-8F61-4ACA-863E-972BF12CCD28}" type="datetimeFigureOut">
              <a:rPr lang="en-AU" smtClean="0"/>
              <a:t>24/01/2015</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AB55AACB-519E-4FCC-B30D-58262525F188}"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EE6CB47-8F61-4ACA-863E-972BF12CCD28}" type="datetimeFigureOut">
              <a:rPr lang="en-AU" smtClean="0"/>
              <a:t>24/01/2015</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AB55AACB-519E-4FCC-B30D-58262525F188}" type="slidenum">
              <a:rPr lang="en-AU" smtClean="0"/>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EE6CB47-8F61-4ACA-863E-972BF12CCD28}" type="datetimeFigureOut">
              <a:rPr lang="en-AU" smtClean="0"/>
              <a:t>24/01/2015</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AB55AACB-519E-4FCC-B30D-58262525F188}"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EE6CB47-8F61-4ACA-863E-972BF12CCD28}" type="datetimeFigureOut">
              <a:rPr lang="en-AU" smtClean="0"/>
              <a:t>24/01/2015</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AB55AACB-519E-4FCC-B30D-58262525F188}"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EE6CB47-8F61-4ACA-863E-972BF12CCD28}" type="datetimeFigureOut">
              <a:rPr lang="en-AU" smtClean="0"/>
              <a:t>24/01/2015</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B55AACB-519E-4FCC-B30D-58262525F188}" type="slidenum">
              <a:rPr lang="en-AU" smtClean="0"/>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EE6CB47-8F61-4ACA-863E-972BF12CCD28}" type="datetimeFigureOut">
              <a:rPr lang="en-AU" smtClean="0"/>
              <a:t>24/01/2015</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B55AACB-519E-4FCC-B30D-58262525F188}"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772400" cy="1829761"/>
          </a:xfrm>
        </p:spPr>
        <p:txBody>
          <a:bodyPr/>
          <a:lstStyle/>
          <a:p>
            <a:r>
              <a:rPr lang="en-AU" dirty="0" smtClean="0"/>
              <a:t>How to improve your </a:t>
            </a:r>
            <a:r>
              <a:rPr lang="en-AU" dirty="0" smtClean="0">
                <a:solidFill>
                  <a:srgbClr val="FF0000"/>
                </a:solidFill>
              </a:rPr>
              <a:t>essay</a:t>
            </a:r>
            <a:r>
              <a:rPr lang="en-AU" dirty="0" smtClean="0"/>
              <a:t> writing</a:t>
            </a:r>
            <a:endParaRPr lang="en-AU" dirty="0"/>
          </a:p>
        </p:txBody>
      </p:sp>
      <p:sp>
        <p:nvSpPr>
          <p:cNvPr id="3" name="Subtitle 2"/>
          <p:cNvSpPr>
            <a:spLocks noGrp="1"/>
          </p:cNvSpPr>
          <p:nvPr>
            <p:ph type="subTitle" idx="1"/>
          </p:nvPr>
        </p:nvSpPr>
        <p:spPr>
          <a:xfrm>
            <a:off x="685800" y="3611606"/>
            <a:ext cx="7772400" cy="1545585"/>
          </a:xfrm>
        </p:spPr>
        <p:txBody>
          <a:bodyPr>
            <a:normAutofit fontScale="92500" lnSpcReduction="20000"/>
          </a:bodyPr>
          <a:lstStyle/>
          <a:p>
            <a:r>
              <a:rPr lang="en-AU" dirty="0" smtClean="0"/>
              <a:t>Responding to the type of feedback you may have had… or may get…</a:t>
            </a:r>
          </a:p>
          <a:p>
            <a:endParaRPr lang="en-AU" i="1" dirty="0" smtClean="0"/>
          </a:p>
          <a:p>
            <a:r>
              <a:rPr lang="en-AU" i="1" dirty="0" smtClean="0"/>
              <a:t>What is your teacher talking about?</a:t>
            </a:r>
            <a:endParaRPr lang="en-AU"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667752"/>
          </a:xfrm>
        </p:spPr>
        <p:txBody>
          <a:bodyPr/>
          <a:lstStyle/>
          <a:p>
            <a:pPr>
              <a:buNone/>
            </a:pPr>
            <a:r>
              <a:rPr lang="en-AU" dirty="0" smtClean="0"/>
              <a:t>At first there was only one tribe and the leader or the chief was Ralph. Ralph was a good chief he made the conch rule and some other rules as well. Everyone respected him, trusted him, admired him. They even said that he was a good chief.</a:t>
            </a:r>
            <a:endParaRPr lang="en-AU" dirty="0"/>
          </a:p>
        </p:txBody>
      </p:sp>
      <p:sp>
        <p:nvSpPr>
          <p:cNvPr id="3" name="Title 2"/>
          <p:cNvSpPr>
            <a:spLocks noGrp="1"/>
          </p:cNvSpPr>
          <p:nvPr>
            <p:ph type="title"/>
          </p:nvPr>
        </p:nvSpPr>
        <p:spPr/>
        <p:txBody>
          <a:bodyPr/>
          <a:lstStyle/>
          <a:p>
            <a:r>
              <a:rPr lang="en-AU" dirty="0" smtClean="0"/>
              <a:t>Turning a recount into an essay</a:t>
            </a:r>
            <a:endParaRPr lang="en-AU" dirty="0"/>
          </a:p>
        </p:txBody>
      </p:sp>
      <p:sp>
        <p:nvSpPr>
          <p:cNvPr id="4" name="Line Callout 2 3"/>
          <p:cNvSpPr/>
          <p:nvPr/>
        </p:nvSpPr>
        <p:spPr>
          <a:xfrm>
            <a:off x="1115616" y="4437112"/>
            <a:ext cx="2426568" cy="432048"/>
          </a:xfrm>
          <a:prstGeom prst="borderCallout2">
            <a:avLst>
              <a:gd name="adj1" fmla="val -10819"/>
              <a:gd name="adj2" fmla="val 72799"/>
              <a:gd name="adj3" fmla="val -58693"/>
              <a:gd name="adj4" fmla="val 114465"/>
              <a:gd name="adj5" fmla="val -502264"/>
              <a:gd name="adj6" fmla="val 2392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Characterisation</a:t>
            </a:r>
            <a:endParaRPr lang="en-AU" dirty="0"/>
          </a:p>
        </p:txBody>
      </p:sp>
      <p:sp>
        <p:nvSpPr>
          <p:cNvPr id="5" name="Line Callout 2 4"/>
          <p:cNvSpPr/>
          <p:nvPr/>
        </p:nvSpPr>
        <p:spPr>
          <a:xfrm>
            <a:off x="4572000" y="4653136"/>
            <a:ext cx="1656184" cy="504056"/>
          </a:xfrm>
          <a:prstGeom prst="borderCallout2">
            <a:avLst>
              <a:gd name="adj1" fmla="val -19267"/>
              <a:gd name="adj2" fmla="val 53649"/>
              <a:gd name="adj3" fmla="val -50245"/>
              <a:gd name="adj4" fmla="val 53649"/>
              <a:gd name="adj5" fmla="val -228901"/>
              <a:gd name="adj6" fmla="val 1016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dialogue</a:t>
            </a:r>
            <a:endParaRPr lang="en-AU" dirty="0"/>
          </a:p>
        </p:txBody>
      </p:sp>
      <p:sp>
        <p:nvSpPr>
          <p:cNvPr id="6" name="Line Callout 2 5"/>
          <p:cNvSpPr/>
          <p:nvPr/>
        </p:nvSpPr>
        <p:spPr>
          <a:xfrm>
            <a:off x="6804248" y="4005064"/>
            <a:ext cx="1584176" cy="360040"/>
          </a:xfrm>
          <a:prstGeom prst="borderCallout2">
            <a:avLst>
              <a:gd name="adj1" fmla="val 18750"/>
              <a:gd name="adj2" fmla="val -8333"/>
              <a:gd name="adj3" fmla="val 18750"/>
              <a:gd name="adj4" fmla="val -16667"/>
              <a:gd name="adj5" fmla="val -345441"/>
              <a:gd name="adj6" fmla="val -11972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Symbolism</a:t>
            </a:r>
            <a:endParaRPr lang="en-AU" dirty="0"/>
          </a:p>
        </p:txBody>
      </p:sp>
      <p:sp>
        <p:nvSpPr>
          <p:cNvPr id="7" name="TextBox 6"/>
          <p:cNvSpPr txBox="1"/>
          <p:nvPr/>
        </p:nvSpPr>
        <p:spPr>
          <a:xfrm>
            <a:off x="3131840" y="5445224"/>
            <a:ext cx="5688632" cy="923330"/>
          </a:xfrm>
          <a:prstGeom prst="rect">
            <a:avLst/>
          </a:prstGeom>
          <a:noFill/>
        </p:spPr>
        <p:txBody>
          <a:bodyPr wrap="square" rtlCol="0">
            <a:spAutoFit/>
          </a:bodyPr>
          <a:lstStyle/>
          <a:p>
            <a:pPr algn="r"/>
            <a:r>
              <a:rPr lang="en-AU" i="1" dirty="0" smtClean="0"/>
              <a:t>Can you pick out THREE techniques that this student could have included to make this an analytical paragraph and not a recount?</a:t>
            </a:r>
            <a:endParaRPr lang="en-AU"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The new and improved paragraph</a:t>
            </a:r>
            <a:endParaRPr lang="en-AU" dirty="0"/>
          </a:p>
        </p:txBody>
      </p:sp>
      <p:sp>
        <p:nvSpPr>
          <p:cNvPr id="4" name="Content Placeholder 1"/>
          <p:cNvSpPr>
            <a:spLocks noGrp="1"/>
          </p:cNvSpPr>
          <p:nvPr>
            <p:ph idx="1"/>
          </p:nvPr>
        </p:nvSpPr>
        <p:spPr>
          <a:xfrm>
            <a:off x="467544" y="1196752"/>
            <a:ext cx="8229600" cy="4755984"/>
          </a:xfrm>
        </p:spPr>
        <p:txBody>
          <a:bodyPr>
            <a:normAutofit fontScale="92500"/>
          </a:bodyPr>
          <a:lstStyle/>
          <a:p>
            <a:pPr>
              <a:buNone/>
            </a:pPr>
            <a:r>
              <a:rPr lang="en-AU" dirty="0" smtClean="0"/>
              <a:t>At first there was only one tribe and the leader</a:t>
            </a:r>
            <a:r>
              <a:rPr lang="en-AU" dirty="0" smtClean="0">
                <a:solidFill>
                  <a:srgbClr val="C00000"/>
                </a:solidFill>
              </a:rPr>
              <a:t>,</a:t>
            </a:r>
            <a:r>
              <a:rPr lang="en-AU" dirty="0" smtClean="0"/>
              <a:t> or the chief</a:t>
            </a:r>
            <a:r>
              <a:rPr lang="en-AU" dirty="0" smtClean="0">
                <a:solidFill>
                  <a:srgbClr val="C00000"/>
                </a:solidFill>
              </a:rPr>
              <a:t>,</a:t>
            </a:r>
            <a:r>
              <a:rPr lang="en-AU" dirty="0" smtClean="0"/>
              <a:t> was Ralph. </a:t>
            </a:r>
            <a:r>
              <a:rPr lang="en-AU" dirty="0" smtClean="0">
                <a:solidFill>
                  <a:srgbClr val="C00000"/>
                </a:solidFill>
              </a:rPr>
              <a:t>Golding </a:t>
            </a:r>
            <a:r>
              <a:rPr lang="en-AU" u="sng" dirty="0" smtClean="0">
                <a:solidFill>
                  <a:srgbClr val="C00000"/>
                </a:solidFill>
              </a:rPr>
              <a:t>characterises</a:t>
            </a:r>
            <a:r>
              <a:rPr lang="en-AU" dirty="0" smtClean="0">
                <a:solidFill>
                  <a:srgbClr val="C00000"/>
                </a:solidFill>
              </a:rPr>
              <a:t> </a:t>
            </a:r>
            <a:r>
              <a:rPr lang="en-AU" dirty="0" smtClean="0"/>
              <a:t>Ralph </a:t>
            </a:r>
            <a:r>
              <a:rPr lang="en-AU" strike="sngStrike" dirty="0" smtClean="0"/>
              <a:t>was</a:t>
            </a:r>
            <a:r>
              <a:rPr lang="en-AU" dirty="0" smtClean="0"/>
              <a:t> </a:t>
            </a:r>
            <a:r>
              <a:rPr lang="en-AU" dirty="0" smtClean="0">
                <a:solidFill>
                  <a:srgbClr val="C00000"/>
                </a:solidFill>
              </a:rPr>
              <a:t>as</a:t>
            </a:r>
            <a:r>
              <a:rPr lang="en-AU" dirty="0" smtClean="0"/>
              <a:t> a good chief </a:t>
            </a:r>
            <a:r>
              <a:rPr lang="en-AU" dirty="0" smtClean="0">
                <a:solidFill>
                  <a:srgbClr val="C00000"/>
                </a:solidFill>
              </a:rPr>
              <a:t>who builds shelters for the tribe and who </a:t>
            </a:r>
            <a:r>
              <a:rPr lang="en-AU" strike="sngStrike" dirty="0" smtClean="0"/>
              <a:t>he</a:t>
            </a:r>
            <a:r>
              <a:rPr lang="en-AU" dirty="0" smtClean="0"/>
              <a:t> made the conch rule and some other rules as well. </a:t>
            </a:r>
            <a:r>
              <a:rPr lang="en-AU" dirty="0" smtClean="0">
                <a:solidFill>
                  <a:srgbClr val="C00000"/>
                </a:solidFill>
              </a:rPr>
              <a:t>The conch is a </a:t>
            </a:r>
            <a:r>
              <a:rPr lang="en-AU" u="sng" dirty="0" smtClean="0">
                <a:solidFill>
                  <a:srgbClr val="C00000"/>
                </a:solidFill>
              </a:rPr>
              <a:t>symbol</a:t>
            </a:r>
            <a:r>
              <a:rPr lang="en-AU" dirty="0" smtClean="0">
                <a:solidFill>
                  <a:srgbClr val="C00000"/>
                </a:solidFill>
              </a:rPr>
              <a:t> of authority on the island, that is used to call the boys to the assembly.</a:t>
            </a:r>
            <a:r>
              <a:rPr lang="en-AU" dirty="0" smtClean="0"/>
              <a:t> Everyone respected him, trusted him, admired him. They even said that he was a good chief. </a:t>
            </a:r>
            <a:r>
              <a:rPr lang="en-AU" dirty="0" smtClean="0">
                <a:solidFill>
                  <a:srgbClr val="C00000"/>
                </a:solidFill>
              </a:rPr>
              <a:t>Ralph’s dialogue shows the audience why they might have thought this: "This is our island. It’s a good island. Until the grown-ups come to fetch us we’ll have fun." </a:t>
            </a:r>
            <a:endParaRPr lang="en-AU" dirty="0"/>
          </a:p>
        </p:txBody>
      </p:sp>
      <p:sp>
        <p:nvSpPr>
          <p:cNvPr id="5" name="TextBox 4"/>
          <p:cNvSpPr txBox="1"/>
          <p:nvPr/>
        </p:nvSpPr>
        <p:spPr>
          <a:xfrm>
            <a:off x="1979713" y="5877272"/>
            <a:ext cx="6984776" cy="646331"/>
          </a:xfrm>
          <a:prstGeom prst="rect">
            <a:avLst/>
          </a:prstGeom>
          <a:noFill/>
        </p:spPr>
        <p:txBody>
          <a:bodyPr wrap="square" rtlCol="0">
            <a:spAutoFit/>
          </a:bodyPr>
          <a:lstStyle/>
          <a:p>
            <a:pPr algn="r"/>
            <a:r>
              <a:rPr lang="en-AU" i="1" dirty="0" smtClean="0"/>
              <a:t>Now find a paragraph of recount from your essay </a:t>
            </a:r>
          </a:p>
          <a:p>
            <a:pPr algn="r"/>
            <a:r>
              <a:rPr lang="en-AU" i="1" dirty="0" smtClean="0"/>
              <a:t>and turn it into a good analytical one! </a:t>
            </a:r>
            <a:endParaRPr lang="en-AU"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5"/>
            <a:ext cx="8229600" cy="1800200"/>
          </a:xfrm>
        </p:spPr>
        <p:txBody>
          <a:bodyPr/>
          <a:lstStyle/>
          <a:p>
            <a:pPr>
              <a:buNone/>
            </a:pPr>
            <a:r>
              <a:rPr lang="en-AU" dirty="0" smtClean="0"/>
              <a:t>It’s one thing to come up with a good thesis, its a whole other thing to make sure you sustain that thesis through your essay.</a:t>
            </a:r>
            <a:endParaRPr lang="en-AU" dirty="0"/>
          </a:p>
        </p:txBody>
      </p:sp>
      <p:sp>
        <p:nvSpPr>
          <p:cNvPr id="3" name="Title 2"/>
          <p:cNvSpPr>
            <a:spLocks noGrp="1"/>
          </p:cNvSpPr>
          <p:nvPr>
            <p:ph type="title"/>
          </p:nvPr>
        </p:nvSpPr>
        <p:spPr/>
        <p:txBody>
          <a:bodyPr>
            <a:normAutofit/>
          </a:bodyPr>
          <a:lstStyle/>
          <a:p>
            <a:r>
              <a:rPr lang="en-AU" dirty="0" smtClean="0"/>
              <a:t>Thesis is not sustained</a:t>
            </a:r>
            <a:endParaRPr lang="en-AU" dirty="0"/>
          </a:p>
        </p:txBody>
      </p:sp>
      <p:sp>
        <p:nvSpPr>
          <p:cNvPr id="4" name="Rectangle 3"/>
          <p:cNvSpPr/>
          <p:nvPr/>
        </p:nvSpPr>
        <p:spPr>
          <a:xfrm rot="21170979">
            <a:off x="755576" y="3501008"/>
            <a:ext cx="4572000" cy="1477328"/>
          </a:xfrm>
          <a:prstGeom prst="rect">
            <a:avLst/>
          </a:prstGeom>
        </p:spPr>
        <p:txBody>
          <a:bodyPr>
            <a:spAutoFit/>
          </a:bodyPr>
          <a:lstStyle/>
          <a:p>
            <a:r>
              <a:rPr lang="en-AU" u="sng" dirty="0" smtClean="0"/>
              <a:t>SUSTAIN</a:t>
            </a:r>
            <a:r>
              <a:rPr lang="en-AU" dirty="0" smtClean="0"/>
              <a:t>: cause to continue or be prolonged for an extended period or without interruption.</a:t>
            </a:r>
          </a:p>
          <a:p>
            <a:r>
              <a:rPr lang="en-AU" i="1" dirty="0" smtClean="0"/>
              <a:t>"he cannot sustain a normal conversation"</a:t>
            </a:r>
            <a:endParaRPr lang="en-AU" i="1" dirty="0"/>
          </a:p>
        </p:txBody>
      </p:sp>
      <p:pic>
        <p:nvPicPr>
          <p:cNvPr id="22530" name="Picture 2" descr="http://rexrichard.com/wp-content/uploads/2011/03/Sustain-Cropped-280x282.jpg"/>
          <p:cNvPicPr>
            <a:picLocks noChangeAspect="1" noChangeArrowheads="1"/>
          </p:cNvPicPr>
          <p:nvPr/>
        </p:nvPicPr>
        <p:blipFill>
          <a:blip r:embed="rId2" cstate="print"/>
          <a:srcRect/>
          <a:stretch>
            <a:fillRect/>
          </a:stretch>
        </p:blipFill>
        <p:spPr bwMode="auto">
          <a:xfrm>
            <a:off x="5580112" y="3212976"/>
            <a:ext cx="2667000" cy="26860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AU" dirty="0" smtClean="0"/>
              <a:t>At first there was only one tribe and the leader, or the chief, was Ralph. Golding characterises Ralph as a good chief who builds shelters for the tribe and who made the conch rule and some other rules as well. The conch is a symbol of authority on the island, that is used to call the boys to the assembly. Everyone respected him, trusted him, admired him. They even said that he was a good chief. Ralph’s dialogue shows why they might have thought this: "This is our island. It’s a good island. Until the grown-ups come to fetch us we’ll have fun." </a:t>
            </a:r>
          </a:p>
          <a:p>
            <a:endParaRPr lang="en-AU" dirty="0"/>
          </a:p>
        </p:txBody>
      </p:sp>
      <p:sp>
        <p:nvSpPr>
          <p:cNvPr id="3" name="Title 2"/>
          <p:cNvSpPr>
            <a:spLocks noGrp="1"/>
          </p:cNvSpPr>
          <p:nvPr>
            <p:ph type="title"/>
          </p:nvPr>
        </p:nvSpPr>
        <p:spPr/>
        <p:txBody>
          <a:bodyPr/>
          <a:lstStyle/>
          <a:p>
            <a:r>
              <a:rPr lang="en-AU" dirty="0" smtClean="0"/>
              <a:t>Sustaining the thesis </a:t>
            </a:r>
            <a:endParaRPr lang="en-AU" dirty="0"/>
          </a:p>
        </p:txBody>
      </p:sp>
      <p:sp>
        <p:nvSpPr>
          <p:cNvPr id="4" name="Rectangle 3"/>
          <p:cNvSpPr/>
          <p:nvPr/>
        </p:nvSpPr>
        <p:spPr>
          <a:xfrm rot="20969112">
            <a:off x="2987824" y="2780928"/>
            <a:ext cx="331236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dirty="0" smtClean="0"/>
              <a:t>Remember the thesis from earlier?</a:t>
            </a:r>
            <a:endParaRPr lang="en-AU" sz="2400" dirty="0"/>
          </a:p>
        </p:txBody>
      </p:sp>
      <p:sp>
        <p:nvSpPr>
          <p:cNvPr id="5" name="Rectangle 4"/>
          <p:cNvSpPr/>
          <p:nvPr/>
        </p:nvSpPr>
        <p:spPr>
          <a:xfrm>
            <a:off x="4355976" y="5445224"/>
            <a:ext cx="4572000" cy="1200329"/>
          </a:xfrm>
          <a:prstGeom prst="rect">
            <a:avLst/>
          </a:prstGeom>
        </p:spPr>
        <p:txBody>
          <a:bodyPr>
            <a:spAutoFit/>
          </a:bodyPr>
          <a:lstStyle/>
          <a:p>
            <a:pPr>
              <a:buNone/>
            </a:pPr>
            <a:r>
              <a:rPr lang="en-AU" i="1" dirty="0" smtClean="0">
                <a:solidFill>
                  <a:srgbClr val="C00000"/>
                </a:solidFill>
              </a:rPr>
              <a:t>By joining and melding with a group that shares similar views and characteristics, you are sheltered from the danger of an outside attacker.</a:t>
            </a:r>
            <a:endParaRPr lang="en-AU" i="1" dirty="0">
              <a:solidFill>
                <a:srgbClr val="C00000"/>
              </a:solidFill>
            </a:endParaRPr>
          </a:p>
        </p:txBody>
      </p:sp>
      <p:sp>
        <p:nvSpPr>
          <p:cNvPr id="7" name="Flowchart: Process 6"/>
          <p:cNvSpPr/>
          <p:nvPr/>
        </p:nvSpPr>
        <p:spPr>
          <a:xfrm>
            <a:off x="107504" y="5733256"/>
            <a:ext cx="3290664" cy="93610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Well we need to link this paragraph to this idea</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ppt_x"/>
                                          </p:val>
                                        </p:tav>
                                      </p:tavLst>
                                    </p:anim>
                                    <p:anim calcmode="lin" valueType="num">
                                      <p:cBhvr additive="base">
                                        <p:cTn id="13" dur="500"/>
                                        <p:tgtEl>
                                          <p:spTgt spid="4"/>
                                        </p:tgtEl>
                                        <p:attrNameLst>
                                          <p:attrName>ppt_y</p:attrName>
                                        </p:attrNameLst>
                                      </p:cBhvr>
                                      <p:tavLst>
                                        <p:tav tm="0">
                                          <p:val>
                                            <p:strVal val="ppt_y"/>
                                          </p:val>
                                        </p:tav>
                                        <p:tav tm="100000">
                                          <p:val>
                                            <p:strVal val="1+ppt_h/2"/>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Effect transition="in" filter="fade">
                                      <p:cBhvr>
                                        <p:cTn id="24" dur="1000"/>
                                        <p:tgtEl>
                                          <p:spTgt spid="7">
                                            <p:txEl>
                                              <p:pRg st="0" end="0"/>
                                            </p:txEl>
                                          </p:spTgt>
                                        </p:tgtEl>
                                      </p:cBhvr>
                                    </p:animEffect>
                                    <p:anim calcmode="lin" valueType="num">
                                      <p:cBhvr>
                                        <p:cTn id="2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5116024"/>
          </a:xfrm>
        </p:spPr>
        <p:txBody>
          <a:bodyPr>
            <a:normAutofit fontScale="92500" lnSpcReduction="20000"/>
          </a:bodyPr>
          <a:lstStyle/>
          <a:p>
            <a:pPr>
              <a:buNone/>
            </a:pPr>
            <a:r>
              <a:rPr lang="en-AU" dirty="0" smtClean="0"/>
              <a:t>At first there was only one tribe and the leader, or the chief, was Ralph. Golding characterises Ralph as a good chief who builds shelters for the tribe and who made the conch rule and some other rules as well. The conch is a symbol of authority on the island, that is used to call the boys to the assembly. Everyone respected him, trusted him, admired him. They even said that he was a good chief. Ralph’s dialogue shows why they might have thought this: "This is our island. It’s a good island. Until the grown-ups come to fetch us we’ll have fun." </a:t>
            </a:r>
            <a:r>
              <a:rPr lang="en-AU" dirty="0" smtClean="0">
                <a:solidFill>
                  <a:srgbClr val="C00000"/>
                </a:solidFill>
              </a:rPr>
              <a:t>Earlier in the novel all of the boys shared the same ideas about justice and order, however by the end of the story justice was gone and Ralph was alone and in danger.</a:t>
            </a:r>
            <a:endParaRPr lang="en-AU" dirty="0" smtClean="0"/>
          </a:p>
          <a:p>
            <a:pPr>
              <a:buNone/>
            </a:pPr>
            <a:endParaRPr lang="en-AU" dirty="0"/>
          </a:p>
        </p:txBody>
      </p:sp>
      <p:sp>
        <p:nvSpPr>
          <p:cNvPr id="3" name="Title 2"/>
          <p:cNvSpPr>
            <a:spLocks noGrp="1"/>
          </p:cNvSpPr>
          <p:nvPr>
            <p:ph type="title"/>
          </p:nvPr>
        </p:nvSpPr>
        <p:spPr/>
        <p:txBody>
          <a:bodyPr/>
          <a:lstStyle/>
          <a:p>
            <a:r>
              <a:rPr lang="en-AU" dirty="0" smtClean="0"/>
              <a:t>Something like this</a:t>
            </a:r>
            <a:endParaRPr lang="en-AU" dirty="0"/>
          </a:p>
        </p:txBody>
      </p:sp>
      <p:sp>
        <p:nvSpPr>
          <p:cNvPr id="4" name="TextBox 3"/>
          <p:cNvSpPr txBox="1"/>
          <p:nvPr/>
        </p:nvSpPr>
        <p:spPr>
          <a:xfrm>
            <a:off x="2883929" y="5934670"/>
            <a:ext cx="6260071" cy="923330"/>
          </a:xfrm>
          <a:prstGeom prst="rect">
            <a:avLst/>
          </a:prstGeom>
          <a:noFill/>
        </p:spPr>
        <p:txBody>
          <a:bodyPr wrap="square" rtlCol="0">
            <a:spAutoFit/>
          </a:bodyPr>
          <a:lstStyle/>
          <a:p>
            <a:pPr algn="r"/>
            <a:r>
              <a:rPr lang="en-AU" i="1" dirty="0" smtClean="0"/>
              <a:t>Now reword the thesis that you wrote down earlier and add it to your own new and improved </a:t>
            </a:r>
          </a:p>
          <a:p>
            <a:pPr algn="r"/>
            <a:r>
              <a:rPr lang="en-AU" i="1" dirty="0" smtClean="0"/>
              <a:t>analytical paragraph!!</a:t>
            </a:r>
            <a:endParaRPr lang="en-AU"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professional-secretarial-services.com/wp-content/uploads/2013/04/logopop-last-but-not-least.jpg"/>
          <p:cNvPicPr>
            <a:picLocks noChangeAspect="1" noChangeArrowheads="1"/>
          </p:cNvPicPr>
          <p:nvPr/>
        </p:nvPicPr>
        <p:blipFill>
          <a:blip r:embed="rId2" cstate="print"/>
          <a:srcRect/>
          <a:stretch>
            <a:fillRect/>
          </a:stretch>
        </p:blipFill>
        <p:spPr bwMode="auto">
          <a:xfrm>
            <a:off x="6084168" y="1556792"/>
            <a:ext cx="2552700" cy="1419225"/>
          </a:xfrm>
          <a:prstGeom prst="rect">
            <a:avLst/>
          </a:prstGeom>
          <a:noFill/>
        </p:spPr>
      </p:pic>
      <p:sp>
        <p:nvSpPr>
          <p:cNvPr id="2" name="Content Placeholder 1"/>
          <p:cNvSpPr>
            <a:spLocks noGrp="1"/>
          </p:cNvSpPr>
          <p:nvPr>
            <p:ph idx="1"/>
          </p:nvPr>
        </p:nvSpPr>
        <p:spPr/>
        <p:txBody>
          <a:bodyPr/>
          <a:lstStyle/>
          <a:p>
            <a:pPr>
              <a:buNone/>
            </a:pPr>
            <a:r>
              <a:rPr lang="en-AU" dirty="0" smtClean="0"/>
              <a:t>This comment means that even</a:t>
            </a:r>
          </a:p>
          <a:p>
            <a:pPr>
              <a:buNone/>
            </a:pPr>
            <a:r>
              <a:rPr lang="en-AU" dirty="0" smtClean="0"/>
              <a:t>though you may have written a </a:t>
            </a:r>
          </a:p>
          <a:p>
            <a:pPr>
              <a:buNone/>
            </a:pPr>
            <a:r>
              <a:rPr lang="en-AU" dirty="0" smtClean="0"/>
              <a:t>whole lot of good ‘stuff’, you have</a:t>
            </a:r>
          </a:p>
          <a:p>
            <a:pPr>
              <a:buNone/>
            </a:pPr>
            <a:r>
              <a:rPr lang="en-AU" dirty="0" smtClean="0"/>
              <a:t>not said anything about ‘</a:t>
            </a:r>
            <a:r>
              <a:rPr lang="en-AU" i="1" dirty="0" smtClean="0"/>
              <a:t>justice</a:t>
            </a:r>
            <a:r>
              <a:rPr lang="en-AU" dirty="0" smtClean="0"/>
              <a:t>’, or ‘</a:t>
            </a:r>
            <a:r>
              <a:rPr lang="en-AU" i="1" dirty="0" smtClean="0"/>
              <a:t>fairness</a:t>
            </a:r>
            <a:r>
              <a:rPr lang="en-AU" dirty="0" smtClean="0"/>
              <a:t>’, or ‘</a:t>
            </a:r>
            <a:r>
              <a:rPr lang="en-AU" i="1" dirty="0" smtClean="0"/>
              <a:t>being safer in a group</a:t>
            </a:r>
            <a:r>
              <a:rPr lang="en-AU" dirty="0" smtClean="0"/>
              <a:t>’ or ‘</a:t>
            </a:r>
            <a:r>
              <a:rPr lang="en-AU" i="1" dirty="0" smtClean="0"/>
              <a:t>doing what is right</a:t>
            </a:r>
            <a:r>
              <a:rPr lang="en-AU" dirty="0" smtClean="0"/>
              <a:t>’.</a:t>
            </a:r>
          </a:p>
          <a:p>
            <a:pPr>
              <a:buNone/>
            </a:pPr>
            <a:r>
              <a:rPr lang="en-AU" dirty="0" smtClean="0"/>
              <a:t>This is what you are </a:t>
            </a:r>
            <a:r>
              <a:rPr lang="en-AU" u="sng" dirty="0" smtClean="0"/>
              <a:t>supposed</a:t>
            </a:r>
            <a:r>
              <a:rPr lang="en-AU" dirty="0" smtClean="0"/>
              <a:t> to be arguing about so you have to talk about it!</a:t>
            </a:r>
          </a:p>
        </p:txBody>
      </p:sp>
      <p:sp>
        <p:nvSpPr>
          <p:cNvPr id="3" name="Title 2"/>
          <p:cNvSpPr>
            <a:spLocks noGrp="1"/>
          </p:cNvSpPr>
          <p:nvPr>
            <p:ph type="title"/>
          </p:nvPr>
        </p:nvSpPr>
        <p:spPr/>
        <p:txBody>
          <a:bodyPr/>
          <a:lstStyle/>
          <a:p>
            <a:r>
              <a:rPr lang="en-AU" dirty="0" smtClean="0"/>
              <a:t>Does not engage question</a:t>
            </a:r>
            <a:endParaRPr lang="en-AU" dirty="0"/>
          </a:p>
        </p:txBody>
      </p:sp>
      <p:sp>
        <p:nvSpPr>
          <p:cNvPr id="5" name="TextBox 4"/>
          <p:cNvSpPr txBox="1"/>
          <p:nvPr/>
        </p:nvSpPr>
        <p:spPr>
          <a:xfrm>
            <a:off x="3347864" y="5103674"/>
            <a:ext cx="5616624" cy="1754326"/>
          </a:xfrm>
          <a:prstGeom prst="rect">
            <a:avLst/>
          </a:prstGeom>
          <a:noFill/>
        </p:spPr>
        <p:txBody>
          <a:bodyPr wrap="square" rtlCol="0">
            <a:spAutoFit/>
          </a:bodyPr>
          <a:lstStyle/>
          <a:p>
            <a:pPr marL="342900" indent="-342900">
              <a:buAutoNum type="arabicPeriod"/>
            </a:pPr>
            <a:r>
              <a:rPr lang="en-AU" i="1" dirty="0" smtClean="0"/>
              <a:t>Please go through your essay and highlight any of the words or phrases that talk about justice </a:t>
            </a:r>
          </a:p>
          <a:p>
            <a:pPr marL="342900" indent="-342900">
              <a:buAutoNum type="arabicPeriod"/>
            </a:pPr>
            <a:r>
              <a:rPr lang="en-AU" i="1" dirty="0" smtClean="0"/>
              <a:t>Re-write two of these examples in a way that refers to the idea of ‘standing alone’ or ‘being in a group’</a:t>
            </a:r>
            <a:endParaRPr lang="en-AU"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linds(horizontal)">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blinds(horizontal)">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blinds(horizontal)">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blinds(horizontal)">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blinds(horizontal)">
                                      <p:cBhvr>
                                        <p:cTn id="31" dur="500"/>
                                        <p:tgtEl>
                                          <p:spTgt spid="2">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checkerboard(across)">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0" name="Picture 4" descr="http://www.clipartbest.com/cliparts/jcx/k6L/jcxk6LzcE.png"/>
          <p:cNvPicPr>
            <a:picLocks noChangeAspect="1" noChangeArrowheads="1"/>
          </p:cNvPicPr>
          <p:nvPr/>
        </p:nvPicPr>
        <p:blipFill>
          <a:blip r:embed="rId2" cstate="print"/>
          <a:srcRect/>
          <a:stretch>
            <a:fillRect/>
          </a:stretch>
        </p:blipFill>
        <p:spPr bwMode="auto">
          <a:xfrm>
            <a:off x="1115616" y="3212976"/>
            <a:ext cx="3923928" cy="2791192"/>
          </a:xfrm>
          <a:prstGeom prst="rect">
            <a:avLst/>
          </a:prstGeom>
          <a:noFill/>
        </p:spPr>
      </p:pic>
      <p:pic>
        <p:nvPicPr>
          <p:cNvPr id="29698" name="Picture 2" descr="http://www.clipartbest.com/cliparts/jcx/k6L/jcxk6LzcE.png"/>
          <p:cNvPicPr>
            <a:picLocks noChangeAspect="1" noChangeArrowheads="1"/>
          </p:cNvPicPr>
          <p:nvPr/>
        </p:nvPicPr>
        <p:blipFill>
          <a:blip r:embed="rId3" cstate="print"/>
          <a:srcRect/>
          <a:stretch>
            <a:fillRect/>
          </a:stretch>
        </p:blipFill>
        <p:spPr bwMode="auto">
          <a:xfrm>
            <a:off x="6444208" y="260648"/>
            <a:ext cx="2276252" cy="1728192"/>
          </a:xfrm>
          <a:prstGeom prst="rect">
            <a:avLst/>
          </a:prstGeom>
          <a:noFill/>
        </p:spPr>
      </p:pic>
      <p:sp>
        <p:nvSpPr>
          <p:cNvPr id="2" name="Content Placeholder 1"/>
          <p:cNvSpPr>
            <a:spLocks noGrp="1"/>
          </p:cNvSpPr>
          <p:nvPr>
            <p:ph idx="1"/>
          </p:nvPr>
        </p:nvSpPr>
        <p:spPr>
          <a:xfrm>
            <a:off x="457200" y="1481329"/>
            <a:ext cx="8229600" cy="1083576"/>
          </a:xfrm>
        </p:spPr>
        <p:txBody>
          <a:bodyPr/>
          <a:lstStyle/>
          <a:p>
            <a:pPr>
              <a:buNone/>
            </a:pPr>
            <a:r>
              <a:rPr lang="en-AU" dirty="0" smtClean="0"/>
              <a:t>To </a:t>
            </a:r>
            <a:r>
              <a:rPr lang="en-AU" dirty="0" smtClean="0"/>
              <a:t>practice you </a:t>
            </a:r>
            <a:r>
              <a:rPr lang="en-AU" dirty="0" smtClean="0"/>
              <a:t>are going to improve your essay by...</a:t>
            </a:r>
            <a:endParaRPr lang="en-AU" dirty="0"/>
          </a:p>
        </p:txBody>
      </p:sp>
      <p:sp>
        <p:nvSpPr>
          <p:cNvPr id="3" name="Title 2"/>
          <p:cNvSpPr>
            <a:spLocks noGrp="1"/>
          </p:cNvSpPr>
          <p:nvPr>
            <p:ph type="title"/>
          </p:nvPr>
        </p:nvSpPr>
        <p:spPr>
          <a:xfrm>
            <a:off x="395536" y="260648"/>
            <a:ext cx="5472608" cy="1143000"/>
          </a:xfrm>
        </p:spPr>
        <p:txBody>
          <a:bodyPr/>
          <a:lstStyle/>
          <a:p>
            <a:r>
              <a:rPr lang="en-AU" dirty="0" smtClean="0"/>
              <a:t>Now the fun part!!!</a:t>
            </a:r>
            <a:endParaRPr lang="en-AU" dirty="0"/>
          </a:p>
        </p:txBody>
      </p:sp>
      <p:sp>
        <p:nvSpPr>
          <p:cNvPr id="4" name="Rectangle 3"/>
          <p:cNvSpPr/>
          <p:nvPr/>
        </p:nvSpPr>
        <p:spPr>
          <a:xfrm>
            <a:off x="2915816" y="2636912"/>
            <a:ext cx="519084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Re-writing it!!!</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29702" name="Picture 6" descr="http://www.clipartbest.com/cliparts/jcx/k6L/jcxk6LzcE.png"/>
          <p:cNvPicPr>
            <a:picLocks noChangeAspect="1" noChangeArrowheads="1"/>
          </p:cNvPicPr>
          <p:nvPr/>
        </p:nvPicPr>
        <p:blipFill>
          <a:blip r:embed="rId2" cstate="print"/>
          <a:srcRect/>
          <a:stretch>
            <a:fillRect/>
          </a:stretch>
        </p:blipFill>
        <p:spPr bwMode="auto">
          <a:xfrm>
            <a:off x="5220072" y="3933056"/>
            <a:ext cx="3456384" cy="2458616"/>
          </a:xfrm>
          <a:prstGeom prst="rect">
            <a:avLst/>
          </a:prstGeom>
          <a:noFill/>
        </p:spPr>
      </p:pic>
      <p:sp>
        <p:nvSpPr>
          <p:cNvPr id="8" name="TextBox 7"/>
          <p:cNvSpPr txBox="1"/>
          <p:nvPr/>
        </p:nvSpPr>
        <p:spPr>
          <a:xfrm>
            <a:off x="2411760" y="5949279"/>
            <a:ext cx="3440365" cy="646331"/>
          </a:xfrm>
          <a:prstGeom prst="rect">
            <a:avLst/>
          </a:prstGeom>
          <a:noFill/>
        </p:spPr>
        <p:txBody>
          <a:bodyPr wrap="none" rtlCol="0">
            <a:spAutoFit/>
          </a:bodyPr>
          <a:lstStyle/>
          <a:p>
            <a:r>
              <a:rPr lang="en-AU" sz="3600" dirty="0" smtClean="0">
                <a:latin typeface="AR BERKLEY" pitchFamily="2" charset="0"/>
              </a:rPr>
              <a:t>OH, </a:t>
            </a:r>
            <a:r>
              <a:rPr lang="en-AU" sz="3600" dirty="0" smtClean="0">
                <a:latin typeface="AR BERKLEY" pitchFamily="2" charset="0"/>
              </a:rPr>
              <a:t>YES YOU ARE </a:t>
            </a:r>
            <a:r>
              <a:rPr lang="en-AU" sz="3600" dirty="0" smtClean="0">
                <a:latin typeface="AR BERKLEY" pitchFamily="2" charset="0"/>
                <a:sym typeface="Wingdings" pitchFamily="2" charset="2"/>
              </a:rPr>
              <a:t></a:t>
            </a:r>
            <a:endParaRPr lang="en-AU" sz="3600" dirty="0">
              <a:latin typeface="AR BERKLEY"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1" presetClass="entr" presetSubtype="0" fill="hold" nodeType="clickEffect">
                                  <p:stCondLst>
                                    <p:cond delay="0"/>
                                  </p:stCondLst>
                                  <p:childTnLst>
                                    <p:set>
                                      <p:cBhvr>
                                        <p:cTn id="18" dur="1000">
                                          <p:stCondLst>
                                            <p:cond delay="0"/>
                                          </p:stCondLst>
                                        </p:cTn>
                                        <p:tgtEl>
                                          <p:spTgt spid="297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1" presetClass="entr" presetSubtype="0" fill="hold" nodeType="clickEffect">
                                  <p:stCondLst>
                                    <p:cond delay="0"/>
                                  </p:stCondLst>
                                  <p:childTnLst>
                                    <p:set>
                                      <p:cBhvr>
                                        <p:cTn id="22" dur="1000">
                                          <p:stCondLst>
                                            <p:cond delay="0"/>
                                          </p:stCondLst>
                                        </p:cTn>
                                        <p:tgtEl>
                                          <p:spTgt spid="2970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1" presetClass="entr" presetSubtype="0" fill="hold" nodeType="clickEffect">
                                  <p:stCondLst>
                                    <p:cond delay="0"/>
                                  </p:stCondLst>
                                  <p:childTnLst>
                                    <p:set>
                                      <p:cBhvr>
                                        <p:cTn id="26" dur="1000">
                                          <p:stCondLst>
                                            <p:cond delay="0"/>
                                          </p:stCondLst>
                                        </p:cTn>
                                        <p:tgtEl>
                                          <p:spTgt spid="2969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AU" dirty="0" smtClean="0"/>
              <a:t>Grammar needs improvement</a:t>
            </a:r>
          </a:p>
          <a:p>
            <a:r>
              <a:rPr lang="en-AU" dirty="0" smtClean="0"/>
              <a:t>Does not have a thesis</a:t>
            </a:r>
          </a:p>
          <a:p>
            <a:r>
              <a:rPr lang="en-AU" dirty="0" smtClean="0"/>
              <a:t>Lacks essay structure</a:t>
            </a:r>
          </a:p>
          <a:p>
            <a:r>
              <a:rPr lang="en-AU" dirty="0" smtClean="0"/>
              <a:t>Too much recount</a:t>
            </a:r>
          </a:p>
          <a:p>
            <a:r>
              <a:rPr lang="en-AU" dirty="0" smtClean="0"/>
              <a:t>Thesis is not sustained </a:t>
            </a:r>
          </a:p>
          <a:p>
            <a:r>
              <a:rPr lang="en-AU" dirty="0" smtClean="0"/>
              <a:t>Does not engage the question</a:t>
            </a:r>
          </a:p>
          <a:p>
            <a:endParaRPr lang="en-AU" dirty="0" smtClean="0"/>
          </a:p>
          <a:p>
            <a:endParaRPr lang="en-AU" dirty="0" smtClean="0"/>
          </a:p>
          <a:p>
            <a:endParaRPr lang="en-AU" dirty="0"/>
          </a:p>
        </p:txBody>
      </p:sp>
      <p:sp>
        <p:nvSpPr>
          <p:cNvPr id="3" name="Title 2"/>
          <p:cNvSpPr>
            <a:spLocks noGrp="1"/>
          </p:cNvSpPr>
          <p:nvPr>
            <p:ph type="title"/>
          </p:nvPr>
        </p:nvSpPr>
        <p:spPr/>
        <p:txBody>
          <a:bodyPr/>
          <a:lstStyle/>
          <a:p>
            <a:r>
              <a:rPr lang="en-AU" dirty="0" smtClean="0"/>
              <a:t>The comments</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04864"/>
            <a:ext cx="8229600" cy="3442387"/>
          </a:xfrm>
        </p:spPr>
        <p:txBody>
          <a:bodyPr>
            <a:normAutofit fontScale="77500" lnSpcReduction="20000"/>
          </a:bodyPr>
          <a:lstStyle/>
          <a:p>
            <a:pPr marL="624078" indent="-514350">
              <a:buAutoNum type="arabicParenR"/>
            </a:pPr>
            <a:r>
              <a:rPr lang="en-AU" dirty="0" smtClean="0"/>
              <a:t>All Proper nouns (names of people, places or texts) NEED a capital letter</a:t>
            </a:r>
          </a:p>
          <a:p>
            <a:pPr marL="624078" indent="-514350">
              <a:buAutoNum type="arabicParenR"/>
            </a:pPr>
            <a:endParaRPr lang="en-AU" dirty="0" smtClean="0"/>
          </a:p>
          <a:p>
            <a:pPr marL="624078" indent="-514350">
              <a:buAutoNum type="arabicParenR"/>
            </a:pPr>
            <a:r>
              <a:rPr lang="en-AU" dirty="0" smtClean="0"/>
              <a:t>New idea = new paragraph</a:t>
            </a:r>
          </a:p>
          <a:p>
            <a:pPr marL="624078" indent="-514350">
              <a:buAutoNum type="arabicParenR"/>
            </a:pPr>
            <a:endParaRPr lang="en-AU" dirty="0" smtClean="0"/>
          </a:p>
          <a:p>
            <a:pPr marL="624078" indent="-514350">
              <a:buAutoNum type="arabicParenR"/>
            </a:pPr>
            <a:r>
              <a:rPr lang="en-AU" dirty="0" smtClean="0"/>
              <a:t>Keep your essay in the same tense (past, present, future). In essays you write in the present tense, i.e. “The author shows...”</a:t>
            </a:r>
          </a:p>
          <a:p>
            <a:pPr marL="624078" indent="-514350">
              <a:buAutoNum type="arabicParenR"/>
            </a:pPr>
            <a:endParaRPr lang="en-AU" dirty="0" smtClean="0"/>
          </a:p>
          <a:p>
            <a:pPr marL="624078" indent="-514350">
              <a:buAutoNum type="arabicParenR"/>
            </a:pPr>
            <a:r>
              <a:rPr lang="en-AU" dirty="0" smtClean="0"/>
              <a:t>DO NOT use contractions in formal writing – don’t, shouldn’t, can’t, won’t </a:t>
            </a:r>
          </a:p>
        </p:txBody>
      </p:sp>
      <p:sp>
        <p:nvSpPr>
          <p:cNvPr id="3" name="Title 2"/>
          <p:cNvSpPr>
            <a:spLocks noGrp="1"/>
          </p:cNvSpPr>
          <p:nvPr>
            <p:ph type="title"/>
          </p:nvPr>
        </p:nvSpPr>
        <p:spPr/>
        <p:txBody>
          <a:bodyPr/>
          <a:lstStyle/>
          <a:p>
            <a:r>
              <a:rPr lang="en-AU" dirty="0" smtClean="0"/>
              <a:t>Grammar needs improvement</a:t>
            </a:r>
            <a:endParaRPr lang="en-AU" dirty="0"/>
          </a:p>
        </p:txBody>
      </p:sp>
      <p:sp>
        <p:nvSpPr>
          <p:cNvPr id="4" name="Rectangle 3"/>
          <p:cNvSpPr/>
          <p:nvPr/>
        </p:nvSpPr>
        <p:spPr>
          <a:xfrm>
            <a:off x="683568" y="1340768"/>
            <a:ext cx="7632848" cy="707886"/>
          </a:xfrm>
          <a:prstGeom prst="rect">
            <a:avLst/>
          </a:prstGeom>
        </p:spPr>
        <p:txBody>
          <a:bodyPr wrap="square">
            <a:spAutoFit/>
          </a:bodyPr>
          <a:lstStyle/>
          <a:p>
            <a:pPr>
              <a:buNone/>
            </a:pPr>
            <a:r>
              <a:rPr lang="en-AU" sz="2000" b="1" dirty="0" smtClean="0"/>
              <a:t>This problem is easily fixed for most of you. You just need to remember the ‘rules’ that you learned in primary school.</a:t>
            </a:r>
          </a:p>
        </p:txBody>
      </p:sp>
      <p:sp>
        <p:nvSpPr>
          <p:cNvPr id="5" name="TextBox 4"/>
          <p:cNvSpPr txBox="1"/>
          <p:nvPr/>
        </p:nvSpPr>
        <p:spPr>
          <a:xfrm>
            <a:off x="4211960" y="5661248"/>
            <a:ext cx="4653838" cy="923330"/>
          </a:xfrm>
          <a:prstGeom prst="rect">
            <a:avLst/>
          </a:prstGeom>
          <a:noFill/>
        </p:spPr>
        <p:txBody>
          <a:bodyPr wrap="none" rtlCol="0">
            <a:spAutoFit/>
          </a:bodyPr>
          <a:lstStyle/>
          <a:p>
            <a:r>
              <a:rPr lang="en-AU" i="1" dirty="0" smtClean="0">
                <a:solidFill>
                  <a:srgbClr val="C00000"/>
                </a:solidFill>
              </a:rPr>
              <a:t>Now go through your essay and fix any </a:t>
            </a:r>
          </a:p>
          <a:p>
            <a:pPr algn="r"/>
            <a:r>
              <a:rPr lang="en-AU" i="1" dirty="0" smtClean="0">
                <a:solidFill>
                  <a:srgbClr val="C00000"/>
                </a:solidFill>
              </a:rPr>
              <a:t>grammatical errors that you can find</a:t>
            </a:r>
          </a:p>
          <a:p>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blinds(horizontal)">
                                      <p:cBhvr>
                                        <p:cTn id="22" dur="5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651528"/>
          </a:xfrm>
        </p:spPr>
        <p:txBody>
          <a:bodyPr/>
          <a:lstStyle/>
          <a:p>
            <a:pPr>
              <a:buNone/>
            </a:pPr>
            <a:r>
              <a:rPr lang="en-AU" dirty="0" smtClean="0"/>
              <a:t>This is very, very, very important because</a:t>
            </a:r>
            <a:endParaRPr lang="en-AU" dirty="0"/>
          </a:p>
        </p:txBody>
      </p:sp>
      <p:sp>
        <p:nvSpPr>
          <p:cNvPr id="3" name="Title 2"/>
          <p:cNvSpPr>
            <a:spLocks noGrp="1"/>
          </p:cNvSpPr>
          <p:nvPr>
            <p:ph type="title"/>
          </p:nvPr>
        </p:nvSpPr>
        <p:spPr/>
        <p:txBody>
          <a:bodyPr/>
          <a:lstStyle/>
          <a:p>
            <a:r>
              <a:rPr lang="en-AU" dirty="0" smtClean="0"/>
              <a:t>Does not have a thesis</a:t>
            </a:r>
            <a:endParaRPr lang="en-AU" dirty="0"/>
          </a:p>
        </p:txBody>
      </p:sp>
      <p:sp>
        <p:nvSpPr>
          <p:cNvPr id="4" name="TextBox 3"/>
          <p:cNvSpPr txBox="1"/>
          <p:nvPr/>
        </p:nvSpPr>
        <p:spPr>
          <a:xfrm>
            <a:off x="1691680" y="3789040"/>
            <a:ext cx="4432624" cy="584775"/>
          </a:xfrm>
          <a:prstGeom prst="rect">
            <a:avLst/>
          </a:prstGeom>
          <a:noFill/>
        </p:spPr>
        <p:txBody>
          <a:bodyPr wrap="none" rtlCol="0">
            <a:spAutoFit/>
          </a:bodyPr>
          <a:lstStyle/>
          <a:p>
            <a:r>
              <a:rPr lang="en-AU" sz="3200" dirty="0" smtClean="0">
                <a:solidFill>
                  <a:srgbClr val="C00000"/>
                </a:solidFill>
                <a:latin typeface="Aharoni" pitchFamily="2" charset="-79"/>
                <a:cs typeface="Aharoni" pitchFamily="2" charset="-79"/>
              </a:rPr>
              <a:t>YOU NEED A THESIS!!!!</a:t>
            </a:r>
            <a:endParaRPr lang="en-AU" sz="3200" dirty="0">
              <a:solidFill>
                <a:srgbClr val="C00000"/>
              </a:solidFill>
              <a:latin typeface="Aharoni" pitchFamily="2" charset="-79"/>
              <a:cs typeface="Aharoni" pitchFamily="2" charset="-79"/>
            </a:endParaRPr>
          </a:p>
        </p:txBody>
      </p:sp>
      <p:sp>
        <p:nvSpPr>
          <p:cNvPr id="5" name="TextBox 4"/>
          <p:cNvSpPr txBox="1"/>
          <p:nvPr/>
        </p:nvSpPr>
        <p:spPr>
          <a:xfrm>
            <a:off x="611560" y="2132856"/>
            <a:ext cx="5472608" cy="1200329"/>
          </a:xfrm>
          <a:prstGeom prst="rect">
            <a:avLst/>
          </a:prstGeom>
          <a:noFill/>
        </p:spPr>
        <p:txBody>
          <a:bodyPr wrap="square" rtlCol="0">
            <a:spAutoFit/>
          </a:bodyPr>
          <a:lstStyle/>
          <a:p>
            <a:r>
              <a:rPr lang="en-AU" sz="2400" dirty="0" smtClean="0"/>
              <a:t>Without a thesis we have no idea what you are arguing : (</a:t>
            </a:r>
          </a:p>
          <a:p>
            <a:endParaRPr lang="en-AU" sz="2400" dirty="0"/>
          </a:p>
        </p:txBody>
      </p:sp>
      <p:pic>
        <p:nvPicPr>
          <p:cNvPr id="1026" name="Picture 2" descr="http://www.vappingo.com/word-blog/wp-content/uploads/2010/11/Confused-Teacher.jpg"/>
          <p:cNvPicPr>
            <a:picLocks noChangeAspect="1" noChangeArrowheads="1"/>
          </p:cNvPicPr>
          <p:nvPr/>
        </p:nvPicPr>
        <p:blipFill>
          <a:blip r:embed="rId2" cstate="print"/>
          <a:srcRect/>
          <a:stretch>
            <a:fillRect/>
          </a:stretch>
        </p:blipFill>
        <p:spPr bwMode="auto">
          <a:xfrm>
            <a:off x="6084168" y="2852936"/>
            <a:ext cx="2857500" cy="37928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1" nodeType="click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anim calcmode="lin" valueType="num">
                                      <p:cBhvr>
                                        <p:cTn id="14" dur="2000" fill="hold"/>
                                        <p:tgtEl>
                                          <p:spTgt spid="4"/>
                                        </p:tgtEl>
                                        <p:attrNameLst>
                                          <p:attrName>ppt_w</p:attrName>
                                        </p:attrNameLst>
                                      </p:cBhvr>
                                      <p:tavLst>
                                        <p:tav tm="0" fmla="#ppt_w*sin(2.5*pi*$)">
                                          <p:val>
                                            <p:fltVal val="0"/>
                                          </p:val>
                                        </p:tav>
                                        <p:tav tm="100000">
                                          <p:val>
                                            <p:fltVal val="1"/>
                                          </p:val>
                                        </p:tav>
                                      </p:tavLst>
                                    </p:anim>
                                    <p:anim calcmode="lin" valueType="num">
                                      <p:cBhvr>
                                        <p:cTn id="15"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883776"/>
          </a:xfrm>
        </p:spPr>
        <p:txBody>
          <a:bodyPr/>
          <a:lstStyle/>
          <a:p>
            <a:pPr>
              <a:buNone/>
            </a:pPr>
            <a:r>
              <a:rPr lang="en-AU" dirty="0" smtClean="0"/>
              <a:t>It is easier to stick with the group than stand alone and fight for true justice.</a:t>
            </a:r>
          </a:p>
          <a:p>
            <a:pPr>
              <a:buNone/>
            </a:pPr>
            <a:endParaRPr lang="en-AU" dirty="0" smtClean="0"/>
          </a:p>
          <a:p>
            <a:pPr>
              <a:buNone/>
            </a:pPr>
            <a:r>
              <a:rPr lang="en-AU" dirty="0" smtClean="0"/>
              <a:t>How have the characters in the text you have studied challenges the group’s perception of justice?</a:t>
            </a:r>
          </a:p>
          <a:p>
            <a:pPr>
              <a:buNone/>
            </a:pPr>
            <a:endParaRPr lang="en-AU" dirty="0"/>
          </a:p>
        </p:txBody>
      </p:sp>
      <p:sp>
        <p:nvSpPr>
          <p:cNvPr id="3" name="Title 2"/>
          <p:cNvSpPr>
            <a:spLocks noGrp="1"/>
          </p:cNvSpPr>
          <p:nvPr>
            <p:ph type="title"/>
          </p:nvPr>
        </p:nvSpPr>
        <p:spPr/>
        <p:txBody>
          <a:bodyPr/>
          <a:lstStyle/>
          <a:p>
            <a:r>
              <a:rPr lang="en-AU" dirty="0" smtClean="0"/>
              <a:t>Your thesis is your opinion</a:t>
            </a:r>
            <a:endParaRPr lang="en-AU" dirty="0"/>
          </a:p>
        </p:txBody>
      </p:sp>
      <p:sp>
        <p:nvSpPr>
          <p:cNvPr id="4" name="Rounded Rectangular Callout 3"/>
          <p:cNvSpPr/>
          <p:nvPr/>
        </p:nvSpPr>
        <p:spPr>
          <a:xfrm>
            <a:off x="3707904" y="4077072"/>
            <a:ext cx="5184576" cy="1224136"/>
          </a:xfrm>
          <a:prstGeom prst="wedgeRoundRectCallout">
            <a:avLst>
              <a:gd name="adj1" fmla="val -59099"/>
              <a:gd name="adj2" fmla="val -20333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This is the part of the question that you are either agreeing with OR disagreeing with</a:t>
            </a:r>
            <a:endParaRPr lang="en-AU" dirty="0"/>
          </a:p>
        </p:txBody>
      </p:sp>
      <p:sp>
        <p:nvSpPr>
          <p:cNvPr id="6" name="Rounded Rectangular Callout 5"/>
          <p:cNvSpPr/>
          <p:nvPr/>
        </p:nvSpPr>
        <p:spPr>
          <a:xfrm>
            <a:off x="2195736" y="5157192"/>
            <a:ext cx="4536504" cy="1152128"/>
          </a:xfrm>
          <a:prstGeom prst="wedgeRoundRectCallout">
            <a:avLst>
              <a:gd name="adj1" fmla="val -47683"/>
              <a:gd name="adj2" fmla="val -16804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This is how you are going to prove that your argument is the correct one</a:t>
            </a:r>
            <a:endParaRPr lang="en-AU" dirty="0"/>
          </a:p>
        </p:txBody>
      </p:sp>
      <p:sp>
        <p:nvSpPr>
          <p:cNvPr id="7" name="TextBox 6"/>
          <p:cNvSpPr txBox="1"/>
          <p:nvPr/>
        </p:nvSpPr>
        <p:spPr>
          <a:xfrm rot="19959488">
            <a:off x="899592" y="4653136"/>
            <a:ext cx="4501553" cy="461665"/>
          </a:xfrm>
          <a:prstGeom prst="rect">
            <a:avLst/>
          </a:prstGeom>
          <a:noFill/>
        </p:spPr>
        <p:txBody>
          <a:bodyPr wrap="none" rtlCol="0">
            <a:spAutoFit/>
          </a:bodyPr>
          <a:lstStyle/>
          <a:p>
            <a:r>
              <a:rPr lang="en-AU" sz="2400" i="1" dirty="0" smtClean="0"/>
              <a:t>So do you agree or disagree?</a:t>
            </a:r>
            <a:endParaRPr lang="en-AU"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ppt_x"/>
                                          </p:val>
                                        </p:tav>
                                      </p:tavLst>
                                    </p:anim>
                                    <p:anim calcmode="lin" valueType="num">
                                      <p:cBhvr additive="base">
                                        <p:cTn id="13" dur="500"/>
                                        <p:tgtEl>
                                          <p:spTgt spid="4"/>
                                        </p:tgtEl>
                                        <p:attrNameLst>
                                          <p:attrName>ppt_y</p:attrName>
                                        </p:attrNameLst>
                                      </p:cBhvr>
                                      <p:tavLst>
                                        <p:tav tm="0">
                                          <p:val>
                                            <p:strVal val="ppt_y"/>
                                          </p:val>
                                        </p:tav>
                                        <p:tav tm="100000">
                                          <p:val>
                                            <p:strVal val="1+ppt_h/2"/>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6"/>
                                        </p:tgtEl>
                                        <p:attrNameLst>
                                          <p:attrName>ppt_x</p:attrName>
                                        </p:attrNameLst>
                                      </p:cBhvr>
                                      <p:tavLst>
                                        <p:tav tm="0">
                                          <p:val>
                                            <p:strVal val="ppt_x"/>
                                          </p:val>
                                        </p:tav>
                                        <p:tav tm="100000">
                                          <p:val>
                                            <p:strVal val="ppt_x"/>
                                          </p:val>
                                        </p:tav>
                                      </p:tavLst>
                                    </p:anim>
                                    <p:anim calcmode="lin" valueType="num">
                                      <p:cBhvr additive="base">
                                        <p:cTn id="25" dur="500"/>
                                        <p:tgtEl>
                                          <p:spTgt spid="6"/>
                                        </p:tgtEl>
                                        <p:attrNameLst>
                                          <p:attrName>ppt_y</p:attrName>
                                        </p:attrNameLst>
                                      </p:cBhvr>
                                      <p:tavLst>
                                        <p:tav tm="0">
                                          <p:val>
                                            <p:strVal val="ppt_y"/>
                                          </p:val>
                                        </p:tav>
                                        <p:tav tm="100000">
                                          <p:val>
                                            <p:strVal val="1+ppt_h/2"/>
                                          </p:val>
                                        </p:tav>
                                      </p:tavLst>
                                    </p:anim>
                                    <p:set>
                                      <p:cBhvr>
                                        <p:cTn id="26" dur="1" fill="hold">
                                          <p:stCondLst>
                                            <p:cond delay="499"/>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iterate type="lt">
                                    <p:tmPct val="10000"/>
                                  </p:iterate>
                                  <p:childTnLst>
                                    <p:set>
                                      <p:cBhvr>
                                        <p:cTn id="30" dur="1" fill="hold">
                                          <p:stCondLst>
                                            <p:cond delay="0"/>
                                          </p:stCondLst>
                                        </p:cTn>
                                        <p:tgtEl>
                                          <p:spTgt spid="7"/>
                                        </p:tgtEl>
                                        <p:attrNameLst>
                                          <p:attrName>style.visibility</p:attrName>
                                        </p:attrNameLst>
                                      </p:cBhvr>
                                      <p:to>
                                        <p:strVal val="visible"/>
                                      </p:to>
                                    </p:set>
                                    <p:animEffect transition="in" filter="fade">
                                      <p:cBhvr>
                                        <p:cTn id="31" dur="2000"/>
                                        <p:tgtEl>
                                          <p:spTgt spid="7"/>
                                        </p:tgtEl>
                                      </p:cBhvr>
                                    </p:animEffect>
                                    <p:anim calcmode="lin" valueType="num">
                                      <p:cBhvr>
                                        <p:cTn id="32" dur="2000" fill="hold"/>
                                        <p:tgtEl>
                                          <p:spTgt spid="7"/>
                                        </p:tgtEl>
                                        <p:attrNameLst>
                                          <p:attrName>ppt_w</p:attrName>
                                        </p:attrNameLst>
                                      </p:cBhvr>
                                      <p:tavLst>
                                        <p:tav tm="0" fmla="#ppt_w*sin(2.5*pi*$)">
                                          <p:val>
                                            <p:fltVal val="0"/>
                                          </p:val>
                                        </p:tav>
                                        <p:tav tm="100000">
                                          <p:val>
                                            <p:fltVal val="1"/>
                                          </p:val>
                                        </p:tav>
                                      </p:tavLst>
                                    </p:anim>
                                    <p:anim calcmode="lin" valueType="num">
                                      <p:cBhvr>
                                        <p:cTn id="33"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6" grpId="1" animBg="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www.clipartbest.com/download?clipart=opc5b6RTB"/>
          <p:cNvPicPr>
            <a:picLocks noChangeAspect="1" noChangeArrowheads="1"/>
          </p:cNvPicPr>
          <p:nvPr/>
        </p:nvPicPr>
        <p:blipFill>
          <a:blip r:embed="rId2" cstate="print"/>
          <a:srcRect/>
          <a:stretch>
            <a:fillRect/>
          </a:stretch>
        </p:blipFill>
        <p:spPr bwMode="auto">
          <a:xfrm>
            <a:off x="5652120" y="2708920"/>
            <a:ext cx="3133725" cy="3228975"/>
          </a:xfrm>
          <a:prstGeom prst="rect">
            <a:avLst/>
          </a:prstGeom>
          <a:noFill/>
        </p:spPr>
      </p:pic>
      <p:sp>
        <p:nvSpPr>
          <p:cNvPr id="2" name="Content Placeholder 1"/>
          <p:cNvSpPr>
            <a:spLocks noGrp="1"/>
          </p:cNvSpPr>
          <p:nvPr>
            <p:ph idx="1"/>
          </p:nvPr>
        </p:nvSpPr>
        <p:spPr>
          <a:xfrm>
            <a:off x="457200" y="1481329"/>
            <a:ext cx="8229600" cy="1659639"/>
          </a:xfrm>
        </p:spPr>
        <p:txBody>
          <a:bodyPr/>
          <a:lstStyle/>
          <a:p>
            <a:pPr>
              <a:buNone/>
            </a:pPr>
            <a:r>
              <a:rPr lang="en-AU" dirty="0" smtClean="0"/>
              <a:t>It is easier to stick with the group than stand alone and fight for true justice.</a:t>
            </a:r>
          </a:p>
          <a:p>
            <a:pPr>
              <a:buNone/>
            </a:pPr>
            <a:endParaRPr lang="en-AU" dirty="0" smtClean="0"/>
          </a:p>
          <a:p>
            <a:endParaRPr lang="en-AU" dirty="0"/>
          </a:p>
        </p:txBody>
      </p:sp>
      <p:sp>
        <p:nvSpPr>
          <p:cNvPr id="3" name="Title 2"/>
          <p:cNvSpPr>
            <a:spLocks noGrp="1"/>
          </p:cNvSpPr>
          <p:nvPr>
            <p:ph type="title"/>
          </p:nvPr>
        </p:nvSpPr>
        <p:spPr/>
        <p:txBody>
          <a:bodyPr/>
          <a:lstStyle/>
          <a:p>
            <a:r>
              <a:rPr lang="en-AU" dirty="0" smtClean="0"/>
              <a:t>Agree or disagree?</a:t>
            </a:r>
            <a:endParaRPr lang="en-AU" dirty="0"/>
          </a:p>
        </p:txBody>
      </p:sp>
      <p:sp>
        <p:nvSpPr>
          <p:cNvPr id="5" name="Rectangle 4"/>
          <p:cNvSpPr/>
          <p:nvPr/>
        </p:nvSpPr>
        <p:spPr>
          <a:xfrm>
            <a:off x="899592" y="2852936"/>
            <a:ext cx="4572000" cy="2308324"/>
          </a:xfrm>
          <a:prstGeom prst="rect">
            <a:avLst/>
          </a:prstGeom>
        </p:spPr>
        <p:txBody>
          <a:bodyPr>
            <a:spAutoFit/>
          </a:bodyPr>
          <a:lstStyle/>
          <a:p>
            <a:pPr>
              <a:buNone/>
            </a:pPr>
            <a:r>
              <a:rPr lang="en-AU" sz="2400" i="1" dirty="0" smtClean="0"/>
              <a:t>Look at your essay and </a:t>
            </a:r>
            <a:r>
              <a:rPr lang="en-AU" sz="2400" i="1" u="sng" dirty="0" smtClean="0"/>
              <a:t>if you do not have a thesis statement </a:t>
            </a:r>
            <a:r>
              <a:rPr lang="en-AU" sz="2400" i="1" dirty="0" smtClean="0"/>
              <a:t>then add a sentence that tells me whether you agree or disagree with this statement.</a:t>
            </a:r>
          </a:p>
        </p:txBody>
      </p:sp>
      <p:sp>
        <p:nvSpPr>
          <p:cNvPr id="6" name="TextBox 5"/>
          <p:cNvSpPr txBox="1"/>
          <p:nvPr/>
        </p:nvSpPr>
        <p:spPr>
          <a:xfrm>
            <a:off x="4211960" y="6093296"/>
            <a:ext cx="4770858" cy="646331"/>
          </a:xfrm>
          <a:prstGeom prst="rect">
            <a:avLst/>
          </a:prstGeom>
          <a:noFill/>
        </p:spPr>
        <p:txBody>
          <a:bodyPr wrap="none" rtlCol="0">
            <a:spAutoFit/>
          </a:bodyPr>
          <a:lstStyle/>
          <a:p>
            <a:pPr algn="r"/>
            <a:r>
              <a:rPr lang="en-AU" b="1" i="1" dirty="0" smtClean="0">
                <a:solidFill>
                  <a:srgbClr val="C00000"/>
                </a:solidFill>
              </a:rPr>
              <a:t>If you have one please put your hand up </a:t>
            </a:r>
          </a:p>
          <a:p>
            <a:pPr algn="r"/>
            <a:r>
              <a:rPr lang="en-AU" b="1" i="1" dirty="0" smtClean="0">
                <a:solidFill>
                  <a:srgbClr val="C00000"/>
                </a:solidFill>
              </a:rPr>
              <a:t>because I would love to read it!</a:t>
            </a:r>
            <a:endParaRPr lang="en-AU" b="1" i="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947672"/>
          </a:xfrm>
        </p:spPr>
        <p:txBody>
          <a:bodyPr/>
          <a:lstStyle/>
          <a:p>
            <a:pPr>
              <a:buNone/>
            </a:pPr>
            <a:r>
              <a:rPr lang="en-AU" i="1" dirty="0" smtClean="0"/>
              <a:t>By joining and melding with a group that shares similar views and characteristics, you are sheltered from the indirect vagueness of an outside attacker.</a:t>
            </a:r>
            <a:endParaRPr lang="en-AU" i="1" dirty="0"/>
          </a:p>
        </p:txBody>
      </p:sp>
      <p:sp>
        <p:nvSpPr>
          <p:cNvPr id="3" name="Title 2"/>
          <p:cNvSpPr>
            <a:spLocks noGrp="1"/>
          </p:cNvSpPr>
          <p:nvPr>
            <p:ph type="title"/>
          </p:nvPr>
        </p:nvSpPr>
        <p:spPr/>
        <p:txBody>
          <a:bodyPr>
            <a:normAutofit fontScale="90000"/>
          </a:bodyPr>
          <a:lstStyle/>
          <a:p>
            <a:r>
              <a:rPr lang="en-AU" dirty="0" smtClean="0"/>
              <a:t>A good example from one of you!</a:t>
            </a:r>
            <a:endParaRPr lang="en-AU" dirty="0"/>
          </a:p>
        </p:txBody>
      </p:sp>
      <p:sp>
        <p:nvSpPr>
          <p:cNvPr id="4" name="Line Callout 2 3"/>
          <p:cNvSpPr/>
          <p:nvPr/>
        </p:nvSpPr>
        <p:spPr>
          <a:xfrm>
            <a:off x="1331640" y="4005064"/>
            <a:ext cx="3240360" cy="1440160"/>
          </a:xfrm>
          <a:prstGeom prst="borderCallout2">
            <a:avLst>
              <a:gd name="adj1" fmla="val -5210"/>
              <a:gd name="adj2" fmla="val 77655"/>
              <a:gd name="adj3" fmla="val -41149"/>
              <a:gd name="adj4" fmla="val 97008"/>
              <a:gd name="adj5" fmla="val -84849"/>
              <a:gd name="adj6" fmla="val 1372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If this is your work then I would probably change this phrase to improve my thesis</a:t>
            </a:r>
            <a:endParaRPr lang="en-AU" dirty="0"/>
          </a:p>
        </p:txBody>
      </p:sp>
      <p:pic>
        <p:nvPicPr>
          <p:cNvPr id="19458" name="Picture 2" descr="http://www.nationalproclean.com/sitebuildercontent/sitebuilderpictures/figure_check_mark_celebrate_anim.gif"/>
          <p:cNvPicPr>
            <a:picLocks noChangeAspect="1" noChangeArrowheads="1" noCrop="1"/>
          </p:cNvPicPr>
          <p:nvPr/>
        </p:nvPicPr>
        <p:blipFill>
          <a:blip r:embed="rId2" cstate="print"/>
          <a:srcRect/>
          <a:stretch>
            <a:fillRect/>
          </a:stretch>
        </p:blipFill>
        <p:spPr bwMode="auto">
          <a:xfrm>
            <a:off x="4139952" y="3286125"/>
            <a:ext cx="3571875" cy="3571875"/>
          </a:xfrm>
          <a:prstGeom prst="rect">
            <a:avLst/>
          </a:prstGeom>
          <a:noFill/>
        </p:spPr>
      </p:pic>
      <p:sp>
        <p:nvSpPr>
          <p:cNvPr id="7" name="Cloud Callout 6"/>
          <p:cNvSpPr/>
          <p:nvPr/>
        </p:nvSpPr>
        <p:spPr>
          <a:xfrm>
            <a:off x="6948264" y="2708920"/>
            <a:ext cx="2016224" cy="1800200"/>
          </a:xfrm>
          <a:prstGeom prst="cloudCallout">
            <a:avLst>
              <a:gd name="adj1" fmla="val -93155"/>
              <a:gd name="adj2" fmla="val 32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dirty="0" smtClean="0"/>
              <a:t>I think the word ‘danger’ would work!</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anim calcmode="lin" valueType="num">
                                      <p:cBhvr>
                                        <p:cTn id="13" dur="2000" fill="hold"/>
                                        <p:tgtEl>
                                          <p:spTgt spid="7"/>
                                        </p:tgtEl>
                                        <p:attrNameLst>
                                          <p:attrName>ppt_w</p:attrName>
                                        </p:attrNameLst>
                                      </p:cBhvr>
                                      <p:tavLst>
                                        <p:tav tm="0" fmla="#ppt_w*sin(2.5*pi*$)">
                                          <p:val>
                                            <p:fltVal val="0"/>
                                          </p:val>
                                        </p:tav>
                                        <p:tav tm="100000">
                                          <p:val>
                                            <p:fltVal val="1"/>
                                          </p:val>
                                        </p:tav>
                                      </p:tavLst>
                                    </p:anim>
                                    <p:anim calcmode="lin" valueType="num">
                                      <p:cBhvr>
                                        <p:cTn id="14"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3.bp.blogspot.com/-6hDl4cwn-eM/UPxPhwoe7YI/AAAAAAAAARE/rd08b3I-EgQ/s1600/map1.jpg"/>
          <p:cNvPicPr>
            <a:picLocks noChangeAspect="1" noChangeArrowheads="1"/>
          </p:cNvPicPr>
          <p:nvPr/>
        </p:nvPicPr>
        <p:blipFill>
          <a:blip r:embed="rId2" cstate="print"/>
          <a:srcRect/>
          <a:stretch>
            <a:fillRect/>
          </a:stretch>
        </p:blipFill>
        <p:spPr bwMode="auto">
          <a:xfrm>
            <a:off x="4391025" y="2276872"/>
            <a:ext cx="4752975" cy="4320480"/>
          </a:xfrm>
          <a:prstGeom prst="rect">
            <a:avLst/>
          </a:prstGeom>
          <a:noFill/>
        </p:spPr>
      </p:pic>
      <p:sp>
        <p:nvSpPr>
          <p:cNvPr id="2" name="Content Placeholder 1"/>
          <p:cNvSpPr>
            <a:spLocks noGrp="1"/>
          </p:cNvSpPr>
          <p:nvPr>
            <p:ph idx="1"/>
          </p:nvPr>
        </p:nvSpPr>
        <p:spPr>
          <a:xfrm>
            <a:off x="457200" y="1481328"/>
            <a:ext cx="8229600" cy="1083575"/>
          </a:xfrm>
        </p:spPr>
        <p:txBody>
          <a:bodyPr>
            <a:normAutofit/>
          </a:bodyPr>
          <a:lstStyle/>
          <a:p>
            <a:pPr>
              <a:buNone/>
            </a:pPr>
            <a:r>
              <a:rPr lang="en-AU" dirty="0" smtClean="0"/>
              <a:t>To get out of the D range </a:t>
            </a:r>
            <a:r>
              <a:rPr lang="en-AU" b="1" u="sng" dirty="0" smtClean="0"/>
              <a:t>ALL</a:t>
            </a:r>
            <a:r>
              <a:rPr lang="en-AU" dirty="0" smtClean="0"/>
              <a:t> elements of the essay must be present!!</a:t>
            </a:r>
            <a:endParaRPr lang="en-AU" dirty="0"/>
          </a:p>
        </p:txBody>
      </p:sp>
      <p:sp>
        <p:nvSpPr>
          <p:cNvPr id="3" name="Title 2"/>
          <p:cNvSpPr>
            <a:spLocks noGrp="1"/>
          </p:cNvSpPr>
          <p:nvPr>
            <p:ph type="title"/>
          </p:nvPr>
        </p:nvSpPr>
        <p:spPr/>
        <p:txBody>
          <a:bodyPr/>
          <a:lstStyle/>
          <a:p>
            <a:r>
              <a:rPr lang="en-AU" dirty="0" smtClean="0"/>
              <a:t>Lacks essay structure</a:t>
            </a:r>
            <a:endParaRPr lang="en-AU" dirty="0"/>
          </a:p>
        </p:txBody>
      </p:sp>
      <p:sp>
        <p:nvSpPr>
          <p:cNvPr id="5" name="Rectangular Callout 4"/>
          <p:cNvSpPr/>
          <p:nvPr/>
        </p:nvSpPr>
        <p:spPr>
          <a:xfrm>
            <a:off x="827584" y="2420888"/>
            <a:ext cx="2952328" cy="936104"/>
          </a:xfrm>
          <a:prstGeom prst="wedgeRectCallout">
            <a:avLst>
              <a:gd name="adj1" fmla="val 136508"/>
              <a:gd name="adj2" fmla="val 415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smtClean="0"/>
              <a:t>The essay should also ‘flow’. If it doesn’t then your feedback probably says ‘lacks cohesion’</a:t>
            </a:r>
            <a:endParaRPr lang="en-AU" sz="1400" dirty="0"/>
          </a:p>
        </p:txBody>
      </p:sp>
      <p:sp>
        <p:nvSpPr>
          <p:cNvPr id="7" name="TextBox 6"/>
          <p:cNvSpPr txBox="1"/>
          <p:nvPr/>
        </p:nvSpPr>
        <p:spPr>
          <a:xfrm>
            <a:off x="899592" y="4725144"/>
            <a:ext cx="2232248" cy="923330"/>
          </a:xfrm>
          <a:prstGeom prst="rect">
            <a:avLst/>
          </a:prstGeom>
          <a:noFill/>
        </p:spPr>
        <p:txBody>
          <a:bodyPr wrap="square" rtlCol="0">
            <a:spAutoFit/>
          </a:bodyPr>
          <a:lstStyle/>
          <a:p>
            <a:pPr algn="ctr"/>
            <a:r>
              <a:rPr lang="en-AU" b="1" dirty="0" smtClean="0"/>
              <a:t>Connective words and phrases </a:t>
            </a:r>
          </a:p>
          <a:p>
            <a:pPr algn="ctr"/>
            <a:r>
              <a:rPr lang="en-AU" b="1" dirty="0" smtClean="0"/>
              <a:t>help with flow</a:t>
            </a:r>
            <a:endParaRPr lang="en-AU" b="1" dirty="0"/>
          </a:p>
        </p:txBody>
      </p:sp>
      <p:sp>
        <p:nvSpPr>
          <p:cNvPr id="8" name="Down Arrow 7"/>
          <p:cNvSpPr/>
          <p:nvPr/>
        </p:nvSpPr>
        <p:spPr>
          <a:xfrm>
            <a:off x="2915816" y="3573016"/>
            <a:ext cx="1656184" cy="3168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solidFill>
                <a:srgbClr val="002060"/>
              </a:solidFill>
            </a:endParaRPr>
          </a:p>
          <a:p>
            <a:pPr algn="ctr"/>
            <a:r>
              <a:rPr lang="en-AU" sz="1600" dirty="0" smtClean="0">
                <a:solidFill>
                  <a:srgbClr val="002060"/>
                </a:solidFill>
              </a:rPr>
              <a:t>To begin</a:t>
            </a:r>
          </a:p>
          <a:p>
            <a:pPr algn="ctr"/>
            <a:r>
              <a:rPr lang="en-AU" sz="1600" dirty="0" smtClean="0"/>
              <a:t>And</a:t>
            </a:r>
          </a:p>
          <a:p>
            <a:pPr algn="ctr"/>
            <a:r>
              <a:rPr lang="en-AU" sz="1600" dirty="0" smtClean="0">
                <a:solidFill>
                  <a:schemeClr val="accent3">
                    <a:lumMod val="50000"/>
                  </a:schemeClr>
                </a:solidFill>
              </a:rPr>
              <a:t>Also</a:t>
            </a:r>
          </a:p>
          <a:p>
            <a:pPr algn="ctr"/>
            <a:r>
              <a:rPr lang="en-AU" sz="1600" dirty="0" smtClean="0">
                <a:solidFill>
                  <a:schemeClr val="bg1"/>
                </a:solidFill>
              </a:rPr>
              <a:t>As well as</a:t>
            </a:r>
          </a:p>
          <a:p>
            <a:pPr algn="ctr"/>
            <a:r>
              <a:rPr lang="en-AU" sz="1600" dirty="0" smtClean="0">
                <a:solidFill>
                  <a:schemeClr val="tx1"/>
                </a:solidFill>
              </a:rPr>
              <a:t>In sum-</a:t>
            </a:r>
            <a:r>
              <a:rPr lang="en-AU" sz="1600" dirty="0" err="1" smtClean="0">
                <a:solidFill>
                  <a:schemeClr val="tx1"/>
                </a:solidFill>
              </a:rPr>
              <a:t>mary</a:t>
            </a:r>
            <a:endParaRPr lang="en-AU" sz="1600" dirty="0" smtClean="0">
              <a:solidFill>
                <a:schemeClr val="tx1"/>
              </a:solidFill>
            </a:endParaRPr>
          </a:p>
          <a:p>
            <a:pPr algn="ctr"/>
            <a:endParaRPr lang="en-AU" sz="1600" dirty="0">
              <a:solidFill>
                <a:srgbClr val="FF0000"/>
              </a:solidFill>
            </a:endParaRPr>
          </a:p>
        </p:txBody>
      </p:sp>
      <p:sp>
        <p:nvSpPr>
          <p:cNvPr id="9" name="TextBox 8"/>
          <p:cNvSpPr txBox="1"/>
          <p:nvPr/>
        </p:nvSpPr>
        <p:spPr>
          <a:xfrm>
            <a:off x="4155134" y="6381328"/>
            <a:ext cx="4988866" cy="369332"/>
          </a:xfrm>
          <a:prstGeom prst="rect">
            <a:avLst/>
          </a:prstGeom>
          <a:noFill/>
        </p:spPr>
        <p:txBody>
          <a:bodyPr wrap="none" rtlCol="0">
            <a:spAutoFit/>
          </a:bodyPr>
          <a:lstStyle/>
          <a:p>
            <a:r>
              <a:rPr lang="en-AU" i="1" dirty="0" smtClean="0"/>
              <a:t>Now check if you have all of the elements!!</a:t>
            </a:r>
            <a:endParaRPr lang="en-AU"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linds(horizontal)">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8" grpId="0"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731648"/>
          </a:xfrm>
        </p:spPr>
        <p:txBody>
          <a:bodyPr/>
          <a:lstStyle/>
          <a:p>
            <a:pPr>
              <a:buNone/>
            </a:pPr>
            <a:r>
              <a:rPr lang="en-AU" dirty="0" smtClean="0"/>
              <a:t>This is a doozey!!! </a:t>
            </a:r>
          </a:p>
          <a:p>
            <a:pPr>
              <a:buNone/>
            </a:pPr>
            <a:r>
              <a:rPr lang="en-AU" dirty="0" smtClean="0"/>
              <a:t>So many of you retold the story of </a:t>
            </a:r>
            <a:r>
              <a:rPr lang="en-AU" i="1" dirty="0" smtClean="0"/>
              <a:t>The Lord of the Flies</a:t>
            </a:r>
            <a:r>
              <a:rPr lang="en-AU" dirty="0" smtClean="0"/>
              <a:t> and did not discuss </a:t>
            </a:r>
            <a:r>
              <a:rPr lang="en-AU" b="1" u="sng" dirty="0" smtClean="0"/>
              <a:t>ANY</a:t>
            </a:r>
            <a:r>
              <a:rPr lang="en-AU" dirty="0" smtClean="0"/>
              <a:t> techniques.</a:t>
            </a:r>
            <a:endParaRPr lang="en-AU" i="1" dirty="0" smtClean="0"/>
          </a:p>
        </p:txBody>
      </p:sp>
      <p:sp>
        <p:nvSpPr>
          <p:cNvPr id="3" name="Title 2"/>
          <p:cNvSpPr>
            <a:spLocks noGrp="1"/>
          </p:cNvSpPr>
          <p:nvPr>
            <p:ph type="title"/>
          </p:nvPr>
        </p:nvSpPr>
        <p:spPr/>
        <p:txBody>
          <a:bodyPr/>
          <a:lstStyle/>
          <a:p>
            <a:r>
              <a:rPr lang="en-AU" dirty="0" smtClean="0"/>
              <a:t>Too much recount</a:t>
            </a:r>
            <a:endParaRPr lang="en-AU" dirty="0"/>
          </a:p>
        </p:txBody>
      </p:sp>
      <p:pic>
        <p:nvPicPr>
          <p:cNvPr id="21506" name="Picture 2" descr="http://mistermomblog.com/wp-content/uploads/2013/02/angry-teachers-2.jpeg"/>
          <p:cNvPicPr>
            <a:picLocks noChangeAspect="1" noChangeArrowheads="1"/>
          </p:cNvPicPr>
          <p:nvPr/>
        </p:nvPicPr>
        <p:blipFill>
          <a:blip r:embed="rId2" cstate="print"/>
          <a:srcRect/>
          <a:stretch>
            <a:fillRect/>
          </a:stretch>
        </p:blipFill>
        <p:spPr bwMode="auto">
          <a:xfrm>
            <a:off x="5543600" y="3329608"/>
            <a:ext cx="3600400" cy="3528392"/>
          </a:xfrm>
          <a:prstGeom prst="rect">
            <a:avLst/>
          </a:prstGeom>
          <a:noFill/>
        </p:spPr>
      </p:pic>
      <p:sp>
        <p:nvSpPr>
          <p:cNvPr id="6" name="Rounded Rectangular Callout 5"/>
          <p:cNvSpPr/>
          <p:nvPr/>
        </p:nvSpPr>
        <p:spPr>
          <a:xfrm>
            <a:off x="2267744" y="3356992"/>
            <a:ext cx="1778496" cy="2808312"/>
          </a:xfrm>
          <a:prstGeom prst="wedgeRoundRectCallout">
            <a:avLst>
              <a:gd name="adj1" fmla="val 243646"/>
              <a:gd name="adj2" fmla="val -250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smtClean="0"/>
              <a:t>WHY THE HECK DO YOU THINK WE CREATE </a:t>
            </a:r>
            <a:r>
              <a:rPr lang="en-AU" b="1" u="sng" dirty="0" smtClean="0"/>
              <a:t>ALL</a:t>
            </a:r>
            <a:r>
              <a:rPr lang="en-AU" dirty="0" smtClean="0"/>
              <a:t> OF THOSE T.E.E. TABLES?</a:t>
            </a:r>
            <a:endParaRPr lang="en-AU" dirty="0"/>
          </a:p>
        </p:txBody>
      </p:sp>
      <p:sp>
        <p:nvSpPr>
          <p:cNvPr id="7" name="TextBox 6"/>
          <p:cNvSpPr txBox="1"/>
          <p:nvPr/>
        </p:nvSpPr>
        <p:spPr>
          <a:xfrm>
            <a:off x="539552" y="3212976"/>
            <a:ext cx="1512168" cy="2677656"/>
          </a:xfrm>
          <a:prstGeom prst="rect">
            <a:avLst/>
          </a:prstGeom>
          <a:noFill/>
        </p:spPr>
        <p:txBody>
          <a:bodyPr wrap="square" rtlCol="0">
            <a:spAutoFit/>
          </a:bodyPr>
          <a:lstStyle/>
          <a:p>
            <a:r>
              <a:rPr lang="en-AU" sz="2400" dirty="0" smtClean="0">
                <a:solidFill>
                  <a:srgbClr val="C00000"/>
                </a:solidFill>
                <a:latin typeface="AR BLANCA" pitchFamily="2" charset="0"/>
              </a:rPr>
              <a:t>BTW: What do you think those capital letters symbolise?</a:t>
            </a:r>
            <a:endParaRPr lang="en-AU" sz="2400" dirty="0">
              <a:solidFill>
                <a:srgbClr val="C00000"/>
              </a:solidFill>
              <a:latin typeface="AR BLANCA"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1" animBg="1"/>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142</TotalTime>
  <Words>1275</Words>
  <Application>Microsoft Office PowerPoint</Application>
  <PresentationFormat>On-screen Show (4:3)</PresentationFormat>
  <Paragraphs>95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How to improve your essay writing</vt:lpstr>
      <vt:lpstr>The comments</vt:lpstr>
      <vt:lpstr>Grammar needs improvement</vt:lpstr>
      <vt:lpstr>Does not have a thesis</vt:lpstr>
      <vt:lpstr>Your thesis is your opinion</vt:lpstr>
      <vt:lpstr>Agree or disagree?</vt:lpstr>
      <vt:lpstr>A good example from one of you!</vt:lpstr>
      <vt:lpstr>Lacks essay structure</vt:lpstr>
      <vt:lpstr>Too much recount</vt:lpstr>
      <vt:lpstr>Turning a recount into an essay</vt:lpstr>
      <vt:lpstr>The new and improved paragraph</vt:lpstr>
      <vt:lpstr>Thesis is not sustained</vt:lpstr>
      <vt:lpstr>Sustaining the thesis </vt:lpstr>
      <vt:lpstr>Something like this</vt:lpstr>
      <vt:lpstr>Does not engage question</vt:lpstr>
      <vt:lpstr>Now the fun part!!!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improve your essay writing</dc:title>
  <dc:creator>williamson.mariel7</dc:creator>
  <cp:lastModifiedBy>Krystal Bevin</cp:lastModifiedBy>
  <cp:revision>37</cp:revision>
  <dcterms:created xsi:type="dcterms:W3CDTF">2014-07-21T09:53:30Z</dcterms:created>
  <dcterms:modified xsi:type="dcterms:W3CDTF">2015-01-24T10:34:02Z</dcterms:modified>
</cp:coreProperties>
</file>